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98" r:id="rId2"/>
  </p:sldMasterIdLst>
  <p:notesMasterIdLst>
    <p:notesMasterId r:id="rId49"/>
  </p:notesMasterIdLst>
  <p:handoutMasterIdLst>
    <p:handoutMasterId r:id="rId50"/>
  </p:handoutMasterIdLst>
  <p:sldIdLst>
    <p:sldId id="25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4" r:id="rId17"/>
    <p:sldId id="359" r:id="rId18"/>
    <p:sldId id="360" r:id="rId19"/>
    <p:sldId id="356" r:id="rId20"/>
    <p:sldId id="355" r:id="rId21"/>
    <p:sldId id="357" r:id="rId22"/>
    <p:sldId id="358" r:id="rId23"/>
    <p:sldId id="363" r:id="rId24"/>
    <p:sldId id="361" r:id="rId25"/>
    <p:sldId id="368" r:id="rId26"/>
    <p:sldId id="362" r:id="rId27"/>
    <p:sldId id="364" r:id="rId28"/>
    <p:sldId id="365" r:id="rId29"/>
    <p:sldId id="366" r:id="rId30"/>
    <p:sldId id="371" r:id="rId31"/>
    <p:sldId id="370" r:id="rId32"/>
    <p:sldId id="369" r:id="rId33"/>
    <p:sldId id="367" r:id="rId34"/>
    <p:sldId id="373" r:id="rId35"/>
    <p:sldId id="374" r:id="rId36"/>
    <p:sldId id="375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3300"/>
    <a:srgbClr val="32B503"/>
    <a:srgbClr val="09FF0F"/>
    <a:srgbClr val="CC0000"/>
    <a:srgbClr val="CCFFFF"/>
    <a:srgbClr val="FFCCCC"/>
    <a:srgbClr val="FF5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535" autoAdjust="0"/>
  </p:normalViewPr>
  <p:slideViewPr>
    <p:cSldViewPr snapToGrid="0">
      <p:cViewPr varScale="1">
        <p:scale>
          <a:sx n="72" d="100"/>
          <a:sy n="72" d="100"/>
        </p:scale>
        <p:origin x="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285"/>
    </p:cViewPr>
  </p:sorterViewPr>
  <p:notesViewPr>
    <p:cSldViewPr snapToGrid="0">
      <p:cViewPr varScale="1">
        <p:scale>
          <a:sx n="65" d="100"/>
          <a:sy n="65" d="100"/>
        </p:scale>
        <p:origin x="60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68BB328-EE29-4456-B815-326014EF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4979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DE77076-6BF1-479D-83A0-87B5ABAEF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0356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97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0D158-2A6C-4CFA-8014-D5D4D7AAC86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3557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>
                <a:latin typeface="Arial" panose="020B0604020202020204" pitchFamily="34" charset="0"/>
              </a:rPr>
              <a:t>2016-04-13 Obdržálek</a:t>
            </a:r>
          </a:p>
        </p:txBody>
      </p:sp>
    </p:spTree>
    <p:extLst>
      <p:ext uri="{BB962C8B-B14F-4D97-AF65-F5344CB8AC3E}">
        <p14:creationId xmlns:p14="http://schemas.microsoft.com/office/powerpoint/2010/main" val="57362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127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5FB87-2C93-4506-8A87-18715759F7B7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8357-E09B-43CE-8CDE-B385BAEC1B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C4E1-CC40-4C64-9831-99FD76EA58F4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8A854-7E7F-4C31-92ED-9EC62F540B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8486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2494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A4BA6-7559-4E9D-877D-4204AF4C04D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37FF-94DD-43B1-A59E-4EB38ACF18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03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9F760-3EA6-4F97-984D-9D896593EDB6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7129B-61DE-4281-BBEA-50CD310EA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96F7-134D-40B5-8070-FB333D086BD3}" type="datetime1">
              <a:rPr lang="cs-CZ" smtClean="0"/>
              <a:t>11.05.2018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FCE8-A434-4C8F-9CDD-9A2AE8F02F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88C8A-2242-44CD-97DF-31BE9331C7F5}" type="datetime1">
              <a:rPr lang="cs-CZ" smtClean="0"/>
              <a:t>11.05.2018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F8C9-069C-4FA2-8C19-FC27C60C1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437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50375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D21FA-7FFE-4817-AEED-D2599DBA9CEA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D1D8-0D3C-4E8D-87DF-70377AAD68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4919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D6865-886F-41E9-B389-7ADE3664A2E4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490B-C69F-488E-A822-8D478D73AA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3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5FB87-2C93-4506-8A87-18715759F7B7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B8357-E09B-43CE-8CDE-B385BAEC1B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84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C4E1-CC40-4C64-9831-99FD76EA58F4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8A854-7E7F-4C31-92ED-9EC62F540B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31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A4BA6-7559-4E9D-877D-4204AF4C04D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637FF-94DD-43B1-A59E-4EB38ACF18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9F760-3EA6-4F97-984D-9D896593EDB6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7129B-61DE-4281-BBEA-50CD310EA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1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D96F7-134D-40B5-8070-FB333D086BD3}" type="datetime1">
              <a:rPr lang="cs-CZ" smtClean="0"/>
              <a:t>11.05.2018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FCE8-A434-4C8F-9CDD-9A2AE8F02F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88C8A-2242-44CD-97DF-31BE9331C7F5}" type="datetime1">
              <a:rPr lang="cs-CZ" smtClean="0"/>
              <a:t>11.05.2018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F8C9-069C-4FA2-8C19-FC27C60C1B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9765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D21FA-7FFE-4817-AEED-D2599DBA9CEA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D1D8-0D3C-4E8D-87DF-70377AAD68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9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D6865-886F-41E9-B389-7ADE3664A2E4}" type="datetime1">
              <a:rPr lang="cs-CZ" smtClean="0"/>
              <a:t>11.05.2018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490B-C69F-488E-A822-8D478D73AA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8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7B7E9D-9174-4626-8FF2-DCDD9BD8F9AF}" type="datetime1">
              <a:rPr lang="cs-CZ" smtClean="0"/>
              <a:t>11.05.2018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U3V Fyzika pro nefyziky - Obdržálek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4F899-505C-440E-8C77-AF8B9184D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53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15" Type="http://schemas.openxmlformats.org/officeDocument/2006/relationships/image" Target="../media/image8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106.png"/><Relationship Id="rId23" Type="http://schemas.openxmlformats.org/officeDocument/2006/relationships/image" Target="../media/image105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9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9378" y="1058334"/>
            <a:ext cx="788670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6000" b="1" dirty="0" smtClean="0"/>
              <a:t>7 Soustava HB,</a:t>
            </a:r>
            <a:br>
              <a:rPr lang="cs-CZ" altLang="cs-CZ" sz="6000" b="1" dirty="0" smtClean="0"/>
            </a:br>
            <a:r>
              <a:rPr lang="cs-CZ" altLang="cs-CZ" sz="6000" b="1" dirty="0" smtClean="0"/>
              <a:t>Tuhé těleso</a:t>
            </a:r>
            <a:r>
              <a:rPr lang="cs-CZ" altLang="cs-CZ" sz="6000" b="1" dirty="0"/>
              <a:t/>
            </a:r>
            <a:br>
              <a:rPr lang="cs-CZ" altLang="cs-CZ" sz="6000" b="1" dirty="0"/>
            </a:br>
            <a:endParaRPr lang="cs-CZ" altLang="cs-CZ" sz="6000" b="1" dirty="0" smtClean="0"/>
          </a:p>
          <a:p>
            <a:pPr marL="0" indent="0" algn="ctr">
              <a:buNone/>
            </a:pPr>
            <a:r>
              <a:rPr lang="cs-CZ" altLang="cs-CZ" sz="6000" b="1" dirty="0" err="1" smtClean="0"/>
              <a:t>NMFy</a:t>
            </a:r>
            <a:r>
              <a:rPr lang="cs-CZ" altLang="cs-CZ" sz="6000" b="1" dirty="0" smtClean="0"/>
              <a:t> </a:t>
            </a:r>
            <a:r>
              <a:rPr lang="cs-CZ" altLang="cs-CZ" sz="6000" b="1" dirty="0"/>
              <a:t>160</a:t>
            </a:r>
            <a:endParaRPr lang="cs-CZ" sz="6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50238" y="6215270"/>
            <a:ext cx="3672124" cy="3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lnSpc>
                <a:spcPct val="10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10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10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10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10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18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7.1.6 Zákony zachování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847851"/>
            <a:ext cx="8016586" cy="4351338"/>
          </a:xfrm>
          <a:ln>
            <a:noFill/>
          </a:ln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/>
              <a:t>Zákon zachování celkové </a:t>
            </a:r>
            <a:r>
              <a:rPr lang="cs-CZ" altLang="cs-CZ" sz="3200" dirty="0" smtClean="0"/>
              <a:t>hmotnosti</a:t>
            </a:r>
            <a:endParaRPr lang="cs-CZ" altLang="cs-CZ" sz="32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Zákon zachování celkové hybnosti </a:t>
            </a:r>
            <a:br>
              <a:rPr lang="cs-CZ" altLang="cs-CZ" sz="3200" dirty="0" smtClean="0"/>
            </a:br>
            <a:r>
              <a:rPr lang="cs-CZ" altLang="cs-CZ" sz="2800" dirty="0" smtClean="0"/>
              <a:t>(je-li výslednice vnějších sil nulová)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Zákon </a:t>
            </a:r>
            <a:r>
              <a:rPr lang="cs-CZ" altLang="cs-CZ" sz="3200" dirty="0"/>
              <a:t>zachování </a:t>
            </a:r>
            <a:r>
              <a:rPr lang="cs-CZ" altLang="cs-CZ" sz="3200" dirty="0" smtClean="0"/>
              <a:t>celkového momentu </a:t>
            </a:r>
            <a:r>
              <a:rPr lang="cs-CZ" altLang="cs-CZ" sz="3200" dirty="0"/>
              <a:t>hybnosti </a:t>
            </a:r>
            <a:br>
              <a:rPr lang="cs-CZ" altLang="cs-CZ" sz="3200" dirty="0"/>
            </a:br>
            <a:r>
              <a:rPr lang="cs-CZ" altLang="cs-CZ" sz="2800" dirty="0"/>
              <a:t>(je-li výslednice </a:t>
            </a:r>
            <a:r>
              <a:rPr lang="cs-CZ" altLang="cs-CZ" sz="2800" dirty="0" smtClean="0"/>
              <a:t>momentu vnějších </a:t>
            </a:r>
            <a:r>
              <a:rPr lang="cs-CZ" altLang="cs-CZ" sz="2800" dirty="0"/>
              <a:t>sil </a:t>
            </a:r>
            <a:r>
              <a:rPr lang="cs-CZ" altLang="cs-CZ" sz="2800" dirty="0" smtClean="0"/>
              <a:t>nulová + vnitřní síly centrální)</a:t>
            </a:r>
            <a:endParaRPr lang="cs-CZ" altLang="cs-CZ" sz="28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Zákon </a:t>
            </a:r>
            <a:r>
              <a:rPr lang="cs-CZ" altLang="cs-CZ" sz="3200" dirty="0"/>
              <a:t>zachování celkové </a:t>
            </a:r>
            <a:r>
              <a:rPr lang="cs-CZ" altLang="cs-CZ" sz="3200" dirty="0" smtClean="0"/>
              <a:t>mechanické energie 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2800" dirty="0" smtClean="0"/>
              <a:t>(jsou-li vnější síly konzervativní, např. potenciálové)</a:t>
            </a:r>
            <a:endParaRPr lang="cs-CZ" altLang="cs-CZ" sz="28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7.1.7 Srážka částic (ráz)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847851"/>
            <a:ext cx="8016586" cy="4351338"/>
          </a:xfrm>
          <a:ln>
            <a:noFill/>
          </a:ln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samostatná příloha C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7.2 Tuhé těleso (TT): pojem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7.2.1 Základní představy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/>
                  <a:t>t</a:t>
                </a:r>
                <a:r>
                  <a:rPr lang="cs-CZ" altLang="cs-CZ" sz="2800" dirty="0" smtClean="0"/>
                  <a:t>uhé těleso (</a:t>
                </a:r>
                <a:r>
                  <a:rPr lang="cs-CZ" altLang="cs-CZ" sz="2800" dirty="0" err="1" smtClean="0"/>
                  <a:t>rigid</a:t>
                </a:r>
                <a:r>
                  <a:rPr lang="cs-CZ" altLang="cs-CZ" sz="2800" dirty="0" smtClean="0"/>
                  <a:t> body) ≠ pevná látka (solid </a:t>
                </a:r>
                <a:r>
                  <a:rPr lang="cs-CZ" altLang="cs-CZ" sz="2800" dirty="0" err="1" smtClean="0"/>
                  <a:t>state</a:t>
                </a:r>
                <a:r>
                  <a:rPr lang="cs-CZ" altLang="cs-CZ" sz="2800" dirty="0" smtClean="0"/>
                  <a:t>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Body </a:t>
                </a:r>
                <a:r>
                  <a:rPr lang="cs-CZ" altLang="cs-CZ" sz="3200" b="1" dirty="0" smtClean="0"/>
                  <a:t>A</a:t>
                </a:r>
                <a:r>
                  <a:rPr lang="cs-CZ" altLang="cs-CZ" sz="3200" dirty="0" smtClean="0"/>
                  <a:t>, </a:t>
                </a:r>
                <a:r>
                  <a:rPr lang="cs-CZ" altLang="cs-CZ" sz="3200" b="1" dirty="0" smtClean="0"/>
                  <a:t>B</a:t>
                </a:r>
                <a:r>
                  <a:rPr lang="cs-CZ" altLang="cs-CZ" sz="3200" dirty="0" smtClean="0"/>
                  <a:t> tělesa mění spojitě svou polohu, ale jejich vzdálenost se nemění: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sz="3200" b="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(neuvažujeme zrcadlení – je nespojité)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Jak? Doplníme vždy vhodné vnitřní síly</a:t>
                </a:r>
                <a:endParaRPr lang="cs-CZ" altLang="cs-CZ" sz="3200" b="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Každá část TT je také TT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i="1" dirty="0" smtClean="0"/>
                  <a:t>Existence? Jak pro kterou úlohu!</a:t>
                </a:r>
                <a:r>
                  <a:rPr lang="cs-CZ" altLang="cs-CZ" sz="3200" dirty="0" smtClean="0"/>
                  <a:t> 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 r="-1521"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7.2 Tuhé těleso (TT): pojem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7.2.2 Popis TT; stupně volnosti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1 kg Fe: </a:t>
                </a:r>
                <a14:m>
                  <m:oMath xmlns:m="http://schemas.openxmlformats.org/officeDocument/2006/math"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cs-CZ" altLang="cs-CZ" sz="2400" dirty="0" smtClean="0"/>
                  <a:t> atomů; Vesmír </a:t>
                </a:r>
                <a14:m>
                  <m:oMath xmlns:m="http://schemas.openxmlformats.org/officeDocument/2006/math">
                    <m:r>
                      <a:rPr lang="cs-CZ" altLang="cs-CZ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0,4</m:t>
                        </m:r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cs-CZ" altLang="cs-CZ" sz="2400" dirty="0" smtClean="0"/>
                  <a:t> s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TT: stačí 3 nekolineární částice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1 HB: 3 stupně volnosti, např.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sz="3200" dirty="0" smtClean="0"/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2 HB („činka“): 5 stupňů</a:t>
                </a:r>
                <a:r>
                  <a:rPr lang="cs-CZ" altLang="cs-CZ" sz="3200" dirty="0"/>
                  <a:t> volnosti</a:t>
                </a:r>
                <a:endParaRPr lang="cs-CZ" altLang="cs-CZ" sz="3200" dirty="0" smtClean="0"/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3 a více HB: 6 stupňů</a:t>
                </a:r>
                <a:r>
                  <a:rPr lang="cs-CZ" altLang="cs-CZ" sz="3200" dirty="0"/>
                  <a:t> </a:t>
                </a:r>
                <a:r>
                  <a:rPr lang="cs-CZ" altLang="cs-CZ" sz="3200" dirty="0" smtClean="0"/>
                  <a:t>volnosti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Tuhé těleso má 6 stupňů volnosti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(7.2) Tuhé těleso (TT): pojem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64088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Reprezenace TT: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skutečný tvar tuhého tělesa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0" i="0" dirty="0" smtClean="0"/>
                  <a:t>trojice nekolineárních bodů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kartézská vztažná soustava spojená s TT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Vhodný popis: např.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3 souřadnice bodu </a:t>
                </a:r>
                <a:r>
                  <a:rPr lang="cs-CZ" altLang="cs-CZ" sz="3200" b="1" dirty="0" smtClean="0"/>
                  <a:t>O</a:t>
                </a:r>
                <a:r>
                  <a:rPr lang="cs-CZ" altLang="cs-CZ" sz="3200" dirty="0" smtClean="0"/>
                  <a:t> (počátek VS, těžiště)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2 úhly v prostoru - směr osy </a:t>
                </a:r>
                <a:r>
                  <a:rPr lang="cs-CZ" altLang="cs-CZ" sz="3200" b="1" i="1" dirty="0" smtClean="0"/>
                  <a:t>o</a:t>
                </a:r>
                <a:r>
                  <a:rPr lang="cs-CZ" altLang="cs-CZ" sz="3200" dirty="0" smtClean="0"/>
                  <a:t> procházející </a:t>
                </a:r>
                <a:r>
                  <a:rPr lang="cs-CZ" altLang="cs-CZ" sz="3200" b="1" dirty="0" smtClean="0"/>
                  <a:t>O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1 úhel natočení TT kolem </a:t>
                </a:r>
                <a:r>
                  <a:rPr lang="cs-CZ" altLang="cs-CZ" sz="3200" b="1" i="1" dirty="0" smtClean="0"/>
                  <a:t>o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64088" cy="4351338"/>
              </a:xfrm>
              <a:blipFill rotWithShape="0">
                <a:blip r:embed="rId2"/>
                <a:stretch>
                  <a:fillRect l="-529" t="-2941" r="-1663" b="-37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7.3 Kinematika tuhého tělesa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7.3.1 Přemístění TT: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U HB bylo nejobecnější</a:t>
                </a:r>
                <a:r>
                  <a:rPr lang="cs-CZ" altLang="cs-CZ" sz="3200" dirty="0"/>
                  <a:t> </a:t>
                </a:r>
                <a:r>
                  <a:rPr lang="cs-CZ" altLang="cs-CZ" sz="3200" dirty="0" smtClean="0"/>
                  <a:t>posunutí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U TT: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1. Posunutí o</a:t>
                </a:r>
                <a14:m>
                  <m:oMath xmlns:m="http://schemas.openxmlformats.org/officeDocument/2006/math">
                    <m:r>
                      <a:rPr lang="cs-CZ" altLang="cs-CZ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cs-CZ" altLang="cs-CZ" sz="3200" b="0" i="0" dirty="0" smtClean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′=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acc>
                  </m:oMath>
                </a14:m>
                <a:endParaRPr lang="cs-CZ" altLang="cs-CZ" sz="3200" b="0" i="0" dirty="0" smtClean="0"/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2a. Otočení kolem bodu </a:t>
                </a:r>
                <a:r>
                  <a:rPr lang="cs-CZ" altLang="cs-CZ" sz="3200" b="1" dirty="0" smtClean="0"/>
                  <a:t>O</a:t>
                </a:r>
                <a:r>
                  <a:rPr lang="cs-CZ" altLang="cs-CZ" sz="3200" dirty="0" smtClean="0"/>
                  <a:t> (tj. </a:t>
                </a:r>
                <a:r>
                  <a:rPr lang="cs-CZ" altLang="cs-CZ" sz="3200" b="1" dirty="0" smtClean="0"/>
                  <a:t>O‘</a:t>
                </a:r>
                <a:r>
                  <a:rPr lang="cs-CZ" altLang="cs-CZ" sz="3200" dirty="0" smtClean="0"/>
                  <a:t>= </a:t>
                </a:r>
                <a:r>
                  <a:rPr lang="cs-CZ" altLang="cs-CZ" sz="3200" b="1" dirty="0" smtClean="0"/>
                  <a:t>O</a:t>
                </a:r>
                <a:r>
                  <a:rPr lang="cs-CZ" altLang="cs-CZ" sz="3200" dirty="0" smtClean="0"/>
                  <a:t>) </a:t>
                </a:r>
                <a:endParaRPr lang="cs-CZ" altLang="cs-CZ" sz="3200" b="0" i="0" dirty="0" smtClean="0"/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2b. Otočení kolem osy </a:t>
                </a:r>
                <a:r>
                  <a:rPr lang="cs-CZ" altLang="cs-CZ" sz="3200" b="1" i="1" dirty="0" smtClean="0"/>
                  <a:t>o</a:t>
                </a:r>
                <a:r>
                  <a:rPr lang="cs-CZ" altLang="cs-CZ" sz="3200" dirty="0" smtClean="0"/>
                  <a:t> úhel </a:t>
                </a:r>
                <a14:m>
                  <m:oMath xmlns:m="http://schemas.openxmlformats.org/officeDocument/2006/math">
                    <m:r>
                      <a:rPr lang="cs-CZ" alt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cs-CZ" altLang="cs-CZ" sz="3200" b="0" i="0" dirty="0" smtClean="0"/>
                  <a:t>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</m:acc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acc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V </a:t>
                </a:r>
                <a:r>
                  <a:rPr lang="cs-CZ" altLang="cs-CZ" sz="3200" dirty="0"/>
                  <a:t>kap. 7.3.3: d‘Alembert: 2a </a:t>
                </a:r>
                <a:r>
                  <a:rPr lang="cs-CZ" altLang="cs-CZ" sz="3200" dirty="0">
                    <a:sym typeface="Symbol" panose="05050102010706020507" pitchFamily="18" charset="2"/>
                  </a:rPr>
                  <a:t> 2b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0" i="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 b="-3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7.3.1 Obecné přemístění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206829" y="1847851"/>
                <a:ext cx="8697685" cy="4548256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3200" b="0" i="0" dirty="0" smtClean="0"/>
                  <a:t>nejobecnější přemístění </a:t>
                </a:r>
                <a:r>
                  <a:rPr lang="cs-CZ" altLang="cs-CZ" sz="2400" b="0" i="0" dirty="0" smtClean="0"/>
                  <a:t>(spojité, ne zrcadlení)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3200" b="0" i="0" dirty="0" smtClean="0"/>
                      <m:t>D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ů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kaz</m:t>
                    </m:r>
                    <m:r>
                      <m:rPr>
                        <m:nor/>
                      </m:rPr>
                      <a:rPr lang="cs-CZ" altLang="cs-CZ" sz="3200" dirty="0"/>
                      <m:t>: 3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 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r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ů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zn</m:t>
                    </m:r>
                    <m:r>
                      <m:rPr>
                        <m:nor/>
                      </m:rPr>
                      <a:rPr lang="cs-CZ" altLang="cs-CZ" sz="3200" b="0" i="0" dirty="0" smtClean="0"/>
                      <m:t>é </m:t>
                    </m:r>
                    <m:r>
                      <m:rPr>
                        <m:nor/>
                      </m:rPr>
                      <a:rPr lang="cs-CZ" altLang="cs-CZ" sz="3200" dirty="0"/>
                      <m:t>body</m:t>
                    </m:r>
                    <m:r>
                      <m:rPr>
                        <m:nor/>
                      </m:rPr>
                      <a:rPr lang="cs-CZ" altLang="cs-CZ" sz="3200" dirty="0"/>
                      <m:t> </m:t>
                    </m:r>
                    <m:r>
                      <m:rPr>
                        <m:nor/>
                      </m:rPr>
                      <a:rPr lang="cs-CZ" altLang="cs-CZ" sz="3200" b="1" dirty="0"/>
                      <m:t>A</m:t>
                    </m:r>
                    <m:r>
                      <m:rPr>
                        <m:nor/>
                      </m:rPr>
                      <a:rPr lang="cs-CZ" altLang="cs-CZ" sz="3200" b="1" dirty="0"/>
                      <m:t>, </m:t>
                    </m:r>
                    <m:r>
                      <m:rPr>
                        <m:nor/>
                      </m:rPr>
                      <a:rPr lang="cs-CZ" altLang="cs-CZ" sz="3200" b="1" dirty="0"/>
                      <m:t>B</m:t>
                    </m:r>
                    <m:r>
                      <m:rPr>
                        <m:nor/>
                      </m:rPr>
                      <a:rPr lang="cs-CZ" altLang="cs-CZ" sz="3200" b="1" dirty="0"/>
                      <m:t>, </m:t>
                    </m:r>
                    <m:r>
                      <m:rPr>
                        <m:nor/>
                      </m:rPr>
                      <a:rPr lang="cs-CZ" altLang="cs-CZ" sz="3200" b="1" dirty="0"/>
                      <m:t>C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 </m:t>
                    </m:r>
                    <m:r>
                      <m:rPr>
                        <m:nor/>
                      </m:rPr>
                      <a:rPr lang="cs-CZ" altLang="cs-CZ" sz="3200" i="0" dirty="0" smtClean="0"/>
                      <m:t>t</m:t>
                    </m:r>
                  </m:oMath>
                </a14:m>
                <a:r>
                  <a:rPr lang="cs-CZ" altLang="cs-CZ" sz="3200" dirty="0" smtClean="0"/>
                  <a:t>ělesa</a:t>
                </a:r>
                <a14:m>
                  <m:oMath xmlns:m="http://schemas.openxmlformats.org/officeDocument/2006/math">
                    <m:r>
                      <a:rPr lang="cs-CZ" altLang="cs-CZ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 </m:t>
                    </m:r>
                    <m:r>
                      <m:rPr>
                        <m:nor/>
                      </m:rPr>
                      <a:rPr lang="cs-CZ" altLang="cs-CZ" sz="3200" b="1" dirty="0"/>
                      <m:t>A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′</m:t>
                    </m:r>
                    <m:r>
                      <m:rPr>
                        <m:nor/>
                      </m:rPr>
                      <a:rPr lang="cs-CZ" altLang="cs-CZ" sz="3200" b="1" dirty="0"/>
                      <m:t>, </m:t>
                    </m:r>
                    <m:r>
                      <m:rPr>
                        <m:nor/>
                      </m:rPr>
                      <a:rPr lang="cs-CZ" altLang="cs-CZ" sz="3200" b="1" dirty="0"/>
                      <m:t>B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′</m:t>
                    </m:r>
                    <m:r>
                      <m:rPr>
                        <m:nor/>
                      </m:rPr>
                      <a:rPr lang="cs-CZ" altLang="cs-CZ" sz="3200" b="1" dirty="0"/>
                      <m:t>, </m:t>
                    </m:r>
                    <m:r>
                      <m:rPr>
                        <m:nor/>
                      </m:rPr>
                      <a:rPr lang="cs-CZ" altLang="cs-CZ" sz="3200" b="1" dirty="0"/>
                      <m:t>C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′</m:t>
                    </m:r>
                    <m:r>
                      <m:rPr>
                        <m:nor/>
                      </m:rPr>
                      <a:rPr lang="cs-CZ" altLang="cs-CZ" sz="3200" b="1" dirty="0"/>
                      <m:t> </m:t>
                    </m:r>
                  </m:oMath>
                </a14:m>
                <a:endParaRPr lang="cs-CZ" altLang="cs-CZ" sz="3200" b="1" dirty="0" smtClean="0"/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A=A‘, B=B‘, C=C‘: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 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𝜑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cs-CZ" altLang="cs-CZ" sz="3200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A=A‘, B=B‘, </a:t>
                </a:r>
                <a:r>
                  <a:rPr lang="cs-CZ" altLang="cs-CZ" sz="3200" dirty="0" smtClean="0"/>
                  <a:t>C≠C</a:t>
                </a:r>
                <a:r>
                  <a:rPr lang="cs-CZ" altLang="cs-CZ" sz="3200" dirty="0"/>
                  <a:t>‘: </a:t>
                </a:r>
                <a:r>
                  <a:rPr lang="cs-CZ" altLang="cs-CZ" sz="3200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 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𝜑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cs-CZ" altLang="cs-CZ" sz="3200" dirty="0"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osa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𝑜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e>
                    </m:acc>
                  </m:oMath>
                </a14:m>
                <a:endParaRPr lang="cs-CZ" altLang="cs-CZ" sz="3200" dirty="0" smtClean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A=A‘, </a:t>
                </a:r>
                <a:r>
                  <a:rPr lang="cs-CZ" altLang="cs-CZ" sz="3200" dirty="0" smtClean="0"/>
                  <a:t>B≠B</a:t>
                </a:r>
                <a:r>
                  <a:rPr lang="cs-CZ" altLang="cs-CZ" sz="3200" dirty="0"/>
                  <a:t>‘, C≠C‘: </a:t>
                </a:r>
                <a:r>
                  <a:rPr lang="cs-CZ" altLang="cs-CZ" sz="3200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=0, 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𝜑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cs-CZ" altLang="cs-CZ" sz="3200" dirty="0"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bod </a:t>
                </a:r>
                <a14:m>
                  <m:oMath xmlns:m="http://schemas.openxmlformats.org/officeDocument/2006/math"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cs-CZ" altLang="cs-CZ" sz="3200" dirty="0" smtClean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A≠A</a:t>
                </a:r>
                <a:r>
                  <a:rPr lang="cs-CZ" altLang="cs-CZ" sz="3200" dirty="0"/>
                  <a:t>‘, B≠B‘, C≠C‘: </a:t>
                </a:r>
                <a:r>
                  <a:rPr lang="cs-CZ" altLang="cs-CZ" sz="3200" dirty="0" smtClean="0"/>
                  <a:t>posuvy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sub>
                        </m:sSub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cs-CZ" altLang="cs-CZ" sz="3200" dirty="0" smtClean="0">
                  <a:sym typeface="Symbol" panose="05050102010706020507" pitchFamily="18" charset="2"/>
                </a:endParaRPr>
              </a:p>
              <a:p>
                <a:pPr marL="965200" lvl="1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cs-CZ" altLang="cs-CZ" sz="29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cs-CZ" altLang="cs-CZ" sz="29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sub>
                        </m:sSub>
                      </m:e>
                    </m:acc>
                    <m:r>
                      <a:rPr lang="cs-CZ" altLang="cs-CZ" sz="29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9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9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</m:acc>
                  </m:oMath>
                </a14:m>
                <a:r>
                  <a:rPr lang="cs-CZ" altLang="cs-CZ" sz="2900" dirty="0" smtClean="0">
                    <a:sym typeface="Symbol" panose="05050102010706020507" pitchFamily="18" charset="2"/>
                  </a:rPr>
                  <a:t>: posuv TT 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</m:acc>
                  </m:oMath>
                </a14:m>
                <a:endParaRPr lang="cs-CZ" altLang="cs-CZ" sz="2900" dirty="0" smtClean="0">
                  <a:sym typeface="Symbol" panose="05050102010706020507" pitchFamily="18" charset="2"/>
                </a:endParaRPr>
              </a:p>
              <a:p>
                <a:pPr marL="965200" lvl="1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cs-CZ" altLang="cs-CZ" sz="2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altLang="cs-CZ" sz="2900" dirty="0" smtClean="0">
                    <a:sym typeface="Symbol" panose="05050102010706020507" pitchFamily="18" charset="2"/>
                  </a:rPr>
                  <a:t> : nechť bod D se posunul nejméně, 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9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9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9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e>
                    </m:acc>
                  </m:oMath>
                </a14:m>
                <a:endParaRPr lang="cs-CZ" altLang="cs-CZ" sz="2900" dirty="0" smtClean="0">
                  <a:sym typeface="Symbol" panose="05050102010706020507" pitchFamily="18" charset="2"/>
                </a:endParaRPr>
              </a:p>
              <a:p>
                <a:pPr marL="1308100" lvl="2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e>
                    </m:acc>
                    <m:r>
                      <a:rPr lang="cs-CZ" altLang="cs-CZ" sz="26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</m:acc>
                  </m:oMath>
                </a14:m>
                <a:r>
                  <a:rPr lang="cs-CZ" altLang="cs-CZ" sz="2600" dirty="0" smtClean="0">
                    <a:sym typeface="Symbol" panose="05050102010706020507" pitchFamily="18" charset="2"/>
                  </a:rPr>
                  <a:t> : otočení kolem bodu D</a:t>
                </a:r>
              </a:p>
              <a:p>
                <a:pPr marL="1308100" lvl="2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26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e>
                    </m:acc>
                    <m:r>
                      <a:rPr lang="cs-CZ" altLang="cs-CZ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6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</m:acc>
                  </m:oMath>
                </a14:m>
                <a:r>
                  <a:rPr lang="cs-CZ" altLang="cs-CZ" sz="2600" dirty="0" smtClean="0">
                    <a:sym typeface="Symbol" panose="05050102010706020507" pitchFamily="18" charset="2"/>
                  </a:rPr>
                  <a:t> : rozebereme dále</a:t>
                </a:r>
                <a:endParaRPr lang="cs-CZ" altLang="cs-CZ" sz="2600" dirty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1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829" y="1847851"/>
                <a:ext cx="8697685" cy="4548256"/>
              </a:xfrm>
              <a:blipFill rotWithShape="0">
                <a:blip r:embed="rId2"/>
                <a:stretch>
                  <a:fillRect t="-3485" b="-1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(7.3.1) Obecné přemístění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206829" y="1847851"/>
                <a:ext cx="8697685" cy="454825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sz="3200" b="0" i="0" dirty="0" smtClean="0"/>
                        <m:t>V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š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echny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body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TT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posunut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é,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bod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D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nejm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é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n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ě (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o</m:t>
                      </m:r>
                      <m:r>
                        <m:rPr>
                          <m:nor/>
                        </m:rPr>
                        <a:rPr lang="cs-CZ" altLang="cs-CZ" sz="3200" b="0" i="0" dirty="0" smtClean="0"/>
                        <m:t> 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cs-CZ" altLang="cs-CZ" sz="3200" b="0" i="0" dirty="0" smtClean="0"/>
                        <m:t>)</m:t>
                      </m:r>
                    </m:oMath>
                  </m:oMathPara>
                </a14:m>
                <a:endParaRPr lang="cs-CZ" altLang="cs-CZ" sz="3200" b="0" i="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3200" b="1" i="0" dirty="0" smtClean="0"/>
                      <m:t>D</m:t>
                    </m:r>
                    <m:r>
                      <m:rPr>
                        <m:nor/>
                      </m:rPr>
                      <a:rPr lang="cs-CZ" altLang="cs-CZ" sz="3200" b="1" dirty="0"/>
                      <m:t> </m:t>
                    </m:r>
                    <m:r>
                      <a:rPr lang="cs-CZ" altLang="cs-CZ" sz="3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 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D</m:t>
                    </m:r>
                    <m:r>
                      <m:rPr>
                        <m:nor/>
                      </m:rPr>
                      <a:rPr lang="cs-CZ" altLang="cs-CZ" sz="3200" b="1" dirty="0"/>
                      <m:t>′ </m:t>
                    </m:r>
                    <m:r>
                      <m:rPr>
                        <m:nor/>
                      </m:rPr>
                      <a:rPr lang="cs-CZ" altLang="cs-CZ" sz="3200" b="1" i="0" dirty="0" smtClean="0"/>
                      <m:t>: </m:t>
                    </m:r>
                  </m:oMath>
                </a14:m>
                <a:r>
                  <a:rPr lang="cs-CZ" altLang="cs-CZ" sz="3200" b="0" i="0" dirty="0" smtClean="0"/>
                  <a:t>Celá přímka </a:t>
                </a:r>
                <a:r>
                  <a:rPr lang="cs-CZ" altLang="cs-CZ" sz="3200" b="0" i="1" dirty="0" smtClean="0"/>
                  <a:t>o</a:t>
                </a:r>
                <a:r>
                  <a:rPr lang="cs-CZ" altLang="cs-CZ" sz="3200" b="0" i="0" dirty="0" smtClean="0"/>
                  <a:t> = </a:t>
                </a:r>
                <a:r>
                  <a:rPr lang="cs-CZ" altLang="cs-CZ" sz="3200" b="1" i="0" dirty="0" smtClean="0"/>
                  <a:t>DD‘</a:t>
                </a:r>
                <a:r>
                  <a:rPr lang="cs-CZ" altLang="cs-CZ" sz="3200" b="0" i="0" dirty="0" smtClean="0"/>
                  <a:t> se posunula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3600" dirty="0"/>
                      <m:t>o</m:t>
                    </m:r>
                    <m:r>
                      <m:rPr>
                        <m:nor/>
                      </m:rPr>
                      <a:rPr lang="cs-CZ" altLang="cs-CZ" sz="3600" dirty="0"/>
                      <m:t> 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𝑙</m:t>
                            </m:r>
                          </m:e>
                          <m:sub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altLang="cs-CZ" sz="3600" dirty="0" smtClean="0"/>
                  <a:t> !</a:t>
                </a:r>
                <a:endParaRPr lang="cs-CZ" altLang="cs-CZ" sz="36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i="0" dirty="0" smtClean="0"/>
                  <a:t>Důkaz: Zvolme </a:t>
                </a:r>
                <a:r>
                  <a:rPr lang="cs-CZ" altLang="cs-CZ" sz="3200" b="1" i="0" dirty="0" smtClean="0"/>
                  <a:t>E</a:t>
                </a:r>
                <a:r>
                  <a:rPr lang="cs-CZ" altLang="cs-CZ" sz="3200" b="0" i="0" dirty="0" smtClean="0"/>
                  <a:t> uvnitř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3200" b="1" dirty="0"/>
                      <m:t>DD</m:t>
                    </m:r>
                    <m:r>
                      <m:rPr>
                        <m:nor/>
                      </m:rPr>
                      <a:rPr lang="cs-CZ" altLang="cs-CZ" sz="3200" b="1" dirty="0"/>
                      <m:t>′ : </m:t>
                    </m:r>
                  </m:oMath>
                </a14:m>
                <a:endParaRPr lang="cs-CZ" altLang="cs-CZ" sz="3200" b="0" i="0" dirty="0" smtClean="0"/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	</a:t>
                </a:r>
                <a:r>
                  <a:rPr lang="cs-CZ" altLang="cs-CZ" sz="3200" b="0" i="0" dirty="0" smtClean="0"/>
                  <a:t>|DE| = |D‘E‘|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 </a:t>
                </a:r>
                <a:r>
                  <a:rPr lang="cs-CZ" altLang="cs-CZ" sz="3200" b="1" dirty="0" smtClean="0">
                    <a:sym typeface="Symbol" panose="05050102010706020507" pitchFamily="18" charset="2"/>
                  </a:rPr>
                  <a:t>E‘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 na kouli (D; </a:t>
                </a:r>
                <a:r>
                  <a:rPr lang="cs-CZ" altLang="cs-CZ" sz="3200" i="1" dirty="0" smtClean="0">
                    <a:sym typeface="Symbol" panose="05050102010706020507" pitchFamily="18" charset="2"/>
                  </a:rPr>
                  <a:t>r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=|DE|)</a:t>
                </a: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0" i="0" dirty="0" smtClean="0">
                    <a:sym typeface="Symbol" panose="05050102010706020507" pitchFamily="18" charset="2"/>
                  </a:rPr>
                  <a:t>|EE‘| ≥ |DD‘|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 </a:t>
                </a:r>
                <a:r>
                  <a:rPr lang="cs-CZ" altLang="cs-CZ" sz="3200" b="1" dirty="0">
                    <a:sym typeface="Symbol" panose="05050102010706020507" pitchFamily="18" charset="2"/>
                  </a:rPr>
                  <a:t>E‘</a:t>
                </a:r>
                <a:r>
                  <a:rPr lang="cs-CZ" altLang="cs-CZ" sz="3200" dirty="0"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vně koule (E; </a:t>
                </a:r>
                <a:r>
                  <a:rPr lang="cs-CZ" altLang="cs-CZ" sz="3200" i="1" dirty="0">
                    <a:sym typeface="Symbol" panose="05050102010706020507" pitchFamily="18" charset="2"/>
                  </a:rPr>
                  <a:t>r</a:t>
                </a:r>
                <a:r>
                  <a:rPr lang="cs-CZ" altLang="cs-CZ" sz="3200" dirty="0">
                    <a:sym typeface="Symbol" panose="05050102010706020507" pitchFamily="18" charset="2"/>
                  </a:rPr>
                  <a:t>=|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DD‘|)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 E‘ leží na DD‘, </a:t>
                </a:r>
                <a:r>
                  <a:rPr lang="cs-CZ" altLang="cs-CZ" sz="3200" dirty="0" err="1" smtClean="0">
                    <a:sym typeface="Symbol" panose="05050102010706020507" pitchFamily="18" charset="2"/>
                  </a:rPr>
                  <a:t>qed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.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sym typeface="Symbol" panose="05050102010706020507" pitchFamily="18" charset="2"/>
                  </a:rPr>
                  <a:t>Dále: zvolme </a:t>
                </a:r>
                <a:r>
                  <a:rPr lang="cs-CZ" altLang="cs-CZ" sz="3200" b="1" dirty="0" smtClean="0">
                    <a:sym typeface="Symbol" panose="05050102010706020507" pitchFamily="18" charset="2"/>
                  </a:rPr>
                  <a:t>F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mimo osu </a:t>
                </a:r>
                <a:r>
                  <a:rPr lang="cs-CZ" altLang="cs-CZ" sz="3200" i="1" dirty="0"/>
                  <a:t>o</a:t>
                </a:r>
                <a:r>
                  <a:rPr lang="cs-CZ" altLang="cs-CZ" sz="3200" dirty="0"/>
                  <a:t> = </a:t>
                </a:r>
                <a:r>
                  <a:rPr lang="cs-CZ" altLang="cs-CZ" sz="3200" b="1" dirty="0"/>
                  <a:t>DD‘</a:t>
                </a:r>
                <a:r>
                  <a:rPr lang="cs-CZ" altLang="cs-CZ" sz="3200" dirty="0"/>
                  <a:t> </a:t>
                </a:r>
                <a:r>
                  <a:rPr lang="cs-CZ" altLang="cs-CZ" sz="3200" dirty="0" smtClean="0"/>
                  <a:t>: </a:t>
                </a:r>
                <a:r>
                  <a:rPr lang="cs-CZ" altLang="cs-CZ" sz="3200" b="1" dirty="0" smtClean="0"/>
                  <a:t>FF‘</a:t>
                </a:r>
                <a:r>
                  <a:rPr lang="cs-CZ" altLang="cs-CZ" sz="3200" dirty="0" smtClean="0"/>
                  <a:t> určuje  </a:t>
                </a:r>
                <a14:m>
                  <m:oMath xmlns:m="http://schemas.openxmlformats.org/officeDocument/2006/math">
                    <m:r>
                      <a:rPr lang="cs-CZ" alt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cs-CZ" altLang="cs-CZ" sz="3200" dirty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0" i="0" dirty="0" smtClean="0"/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sym typeface="Symbol" panose="05050102010706020507" pitchFamily="18" charset="2"/>
                </a:endParaRPr>
              </a:p>
              <a:p>
                <a:pPr marL="622300" indent="-514350">
                  <a:buSzPct val="45000"/>
                  <a:buFont typeface="+mj-lt"/>
                  <a:buAutoNum type="arabicPeriod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1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829" y="1847851"/>
                <a:ext cx="8697685" cy="4548256"/>
              </a:xfrm>
              <a:blipFill rotWithShape="0">
                <a:blip r:embed="rId2"/>
                <a:stretch>
                  <a:fillRect l="-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7195" y="161361"/>
            <a:ext cx="6690068" cy="868346"/>
          </a:xfrm>
        </p:spPr>
        <p:txBody>
          <a:bodyPr/>
          <a:lstStyle/>
          <a:p>
            <a:pPr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7.3.2 Kinematický šroub</a:t>
            </a:r>
            <a:endParaRPr lang="cs-CZ" cap="none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308" y="1258023"/>
            <a:ext cx="8229600" cy="5119687"/>
          </a:xfrm>
        </p:spPr>
        <p:txBody>
          <a:bodyPr/>
          <a:lstStyle/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b="1" i="1" dirty="0" smtClean="0">
                <a:latin typeface="Book Antiqua" panose="02040602050305030304" pitchFamily="18" charset="0"/>
              </a:rPr>
              <a:t>Posunutí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 podél osy 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</a:t>
            </a:r>
            <a:r>
              <a:rPr lang="cs-CZ" altLang="cs-CZ" sz="2800" i="1" dirty="0" smtClean="0">
                <a:latin typeface="Book Antiqua" panose="02040602050305030304" pitchFamily="18" charset="0"/>
              </a:rPr>
              <a:t> 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a 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otočení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 kolem téže osy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cs-CZ" altLang="cs-CZ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</a:br>
            <a:endParaRPr lang="cs-CZ" altLang="cs-CZ" sz="28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cs-CZ" altLang="cs-CZ" sz="2800" i="1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i="1" dirty="0" smtClean="0">
                <a:latin typeface="Book Antiqua" panose="02040602050305030304" pitchFamily="18" charset="0"/>
              </a:rPr>
              <a:t>							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</a:t>
            </a:r>
            <a:endParaRPr lang="cs-CZ" altLang="cs-CZ" sz="2800" i="1" dirty="0" smtClean="0">
              <a:latin typeface="Book Antiqua" panose="02040602050305030304" pitchFamily="18" charset="0"/>
            </a:endParaRPr>
          </a:p>
          <a:p>
            <a:pPr marL="431800" indent="-457200" eaLnBrk="1" hangingPunct="1">
              <a:lnSpc>
                <a:spcPct val="90000"/>
              </a:lnSpc>
              <a:buNone/>
            </a:pPr>
            <a:endParaRPr lang="cs-CZ" altLang="cs-CZ" sz="2800" b="1" i="1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b="1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Není </a:t>
            </a:r>
            <a:r>
              <a:rPr lang="cs-CZ" altLang="cs-CZ" sz="2800" dirty="0">
                <a:latin typeface="Book Antiqua" panose="02040602050305030304" pitchFamily="18" charset="0"/>
                <a:sym typeface="Wingdings" panose="05000000000000000000" pitchFamily="2" charset="2"/>
              </a:rPr>
              <a:t>to valení (= posuv kolmý k ose otočení)</a:t>
            </a: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Book Antiqua" panose="02040602050305030304" pitchFamily="18" charset="0"/>
                <a:sym typeface="Wingdings" panose="05000000000000000000" pitchFamily="2" charset="2"/>
              </a:rPr>
              <a:t>Zde je otočení s posuvem záměnné – lze je studovat samostatně.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i="1" dirty="0" smtClean="0">
                <a:latin typeface="Book Antiqua" panose="02040602050305030304" pitchFamily="18" charset="0"/>
              </a:rPr>
              <a:t>					</a:t>
            </a:r>
            <a:endParaRPr lang="cs-CZ" altLang="cs-CZ" sz="2800" b="1" i="1" dirty="0" smtClean="0">
              <a:latin typeface="Book Antiqua" panose="02040602050305030304" pitchFamily="18" charset="0"/>
            </a:endParaRP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cs-CZ" altLang="cs-CZ" sz="2800" b="1" i="1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1A18F-9895-4CFB-B8DB-2A168C7FDB5A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Oval 5"/>
          <p:cNvSpPr/>
          <p:nvPr/>
        </p:nvSpPr>
        <p:spPr>
          <a:xfrm>
            <a:off x="1265238" y="264001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" name="Straight Connector 9"/>
          <p:cNvCxnSpPr>
            <a:stCxn id="6" idx="7"/>
          </p:cNvCxnSpPr>
          <p:nvPr/>
        </p:nvCxnSpPr>
        <p:spPr>
          <a:xfrm>
            <a:off x="1617663" y="272097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</p:cNvCxnSpPr>
          <p:nvPr/>
        </p:nvCxnSpPr>
        <p:spPr>
          <a:xfrm flipV="1">
            <a:off x="1617663" y="310673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95475" y="280987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7413" y="291147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6488" y="297815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0350" y="2932113"/>
            <a:ext cx="4368800" cy="69423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83263" y="3608393"/>
            <a:ext cx="304800" cy="5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" idx="7"/>
            <a:endCxn id="6" idx="3"/>
          </p:cNvCxnSpPr>
          <p:nvPr/>
        </p:nvCxnSpPr>
        <p:spPr>
          <a:xfrm flipH="1">
            <a:off x="1325563" y="2720975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rot="500352">
            <a:off x="5835650" y="3521081"/>
            <a:ext cx="95250" cy="20955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Straight Connector 48"/>
          <p:cNvCxnSpPr/>
          <p:nvPr/>
        </p:nvCxnSpPr>
        <p:spPr>
          <a:xfrm>
            <a:off x="5899150" y="3660781"/>
            <a:ext cx="9525" cy="39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6" idx="5"/>
          </p:cNvCxnSpPr>
          <p:nvPr/>
        </p:nvCxnSpPr>
        <p:spPr>
          <a:xfrm flipH="1">
            <a:off x="5907088" y="3675068"/>
            <a:ext cx="33337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5"/>
          <p:cNvSpPr/>
          <p:nvPr/>
        </p:nvSpPr>
        <p:spPr>
          <a:xfrm>
            <a:off x="1528763" y="270827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1" name="Straight Connector 9"/>
          <p:cNvCxnSpPr>
            <a:stCxn id="30" idx="7"/>
          </p:cNvCxnSpPr>
          <p:nvPr/>
        </p:nvCxnSpPr>
        <p:spPr>
          <a:xfrm>
            <a:off x="1881188" y="278923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/>
          <p:cNvCxnSpPr>
            <a:stCxn id="30" idx="5"/>
          </p:cNvCxnSpPr>
          <p:nvPr/>
        </p:nvCxnSpPr>
        <p:spPr>
          <a:xfrm flipV="1">
            <a:off x="1881188" y="317500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/>
          <p:cNvCxnSpPr/>
          <p:nvPr/>
        </p:nvCxnSpPr>
        <p:spPr>
          <a:xfrm>
            <a:off x="2159000" y="287813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/>
          <p:cNvCxnSpPr/>
          <p:nvPr/>
        </p:nvCxnSpPr>
        <p:spPr>
          <a:xfrm>
            <a:off x="2420938" y="297973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>
            <a:off x="2640013" y="304641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2"/>
          <p:cNvCxnSpPr>
            <a:stCxn id="30" idx="6"/>
            <a:endCxn id="30" idx="2"/>
          </p:cNvCxnSpPr>
          <p:nvPr/>
        </p:nvCxnSpPr>
        <p:spPr>
          <a:xfrm flipH="1">
            <a:off x="1528763" y="2983706"/>
            <a:ext cx="41275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Oval 5"/>
          <p:cNvSpPr/>
          <p:nvPr/>
        </p:nvSpPr>
        <p:spPr>
          <a:xfrm>
            <a:off x="1882058" y="2756770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0" name="Straight Connector 9"/>
          <p:cNvCxnSpPr>
            <a:stCxn id="48" idx="7"/>
          </p:cNvCxnSpPr>
          <p:nvPr/>
        </p:nvCxnSpPr>
        <p:spPr>
          <a:xfrm>
            <a:off x="2234483" y="2837732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1"/>
          <p:cNvCxnSpPr>
            <a:stCxn id="48" idx="5"/>
          </p:cNvCxnSpPr>
          <p:nvPr/>
        </p:nvCxnSpPr>
        <p:spPr>
          <a:xfrm flipV="1">
            <a:off x="2234483" y="3223495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3"/>
          <p:cNvCxnSpPr/>
          <p:nvPr/>
        </p:nvCxnSpPr>
        <p:spPr>
          <a:xfrm>
            <a:off x="2512295" y="2926632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5"/>
          <p:cNvCxnSpPr/>
          <p:nvPr/>
        </p:nvCxnSpPr>
        <p:spPr>
          <a:xfrm>
            <a:off x="2774233" y="3028232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7"/>
          <p:cNvCxnSpPr/>
          <p:nvPr/>
        </p:nvCxnSpPr>
        <p:spPr>
          <a:xfrm>
            <a:off x="2993308" y="3094907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42"/>
          <p:cNvCxnSpPr/>
          <p:nvPr/>
        </p:nvCxnSpPr>
        <p:spPr>
          <a:xfrm flipH="1" flipV="1">
            <a:off x="1928216" y="2841508"/>
            <a:ext cx="352304" cy="27085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Oval 5"/>
          <p:cNvSpPr/>
          <p:nvPr/>
        </p:nvSpPr>
        <p:spPr>
          <a:xfrm>
            <a:off x="2034458" y="277755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8" name="Straight Connector 9"/>
          <p:cNvCxnSpPr>
            <a:stCxn id="57" idx="7"/>
          </p:cNvCxnSpPr>
          <p:nvPr/>
        </p:nvCxnSpPr>
        <p:spPr>
          <a:xfrm>
            <a:off x="2386883" y="285851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1"/>
          <p:cNvCxnSpPr>
            <a:stCxn id="57" idx="5"/>
          </p:cNvCxnSpPr>
          <p:nvPr/>
        </p:nvCxnSpPr>
        <p:spPr>
          <a:xfrm flipV="1">
            <a:off x="2386883" y="324428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3"/>
          <p:cNvCxnSpPr/>
          <p:nvPr/>
        </p:nvCxnSpPr>
        <p:spPr>
          <a:xfrm>
            <a:off x="2664695" y="294741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5"/>
          <p:cNvCxnSpPr/>
          <p:nvPr/>
        </p:nvCxnSpPr>
        <p:spPr>
          <a:xfrm>
            <a:off x="2926633" y="304901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7"/>
          <p:cNvCxnSpPr/>
          <p:nvPr/>
        </p:nvCxnSpPr>
        <p:spPr>
          <a:xfrm>
            <a:off x="3145708" y="311569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2"/>
          <p:cNvCxnSpPr>
            <a:stCxn id="57" idx="4"/>
            <a:endCxn id="57" idx="0"/>
          </p:cNvCxnSpPr>
          <p:nvPr/>
        </p:nvCxnSpPr>
        <p:spPr>
          <a:xfrm flipV="1">
            <a:off x="2240833" y="2777557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Oval 5"/>
          <p:cNvSpPr/>
          <p:nvPr/>
        </p:nvSpPr>
        <p:spPr>
          <a:xfrm>
            <a:off x="2186858" y="279141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5" name="Straight Connector 9"/>
          <p:cNvCxnSpPr>
            <a:stCxn id="64" idx="7"/>
          </p:cNvCxnSpPr>
          <p:nvPr/>
        </p:nvCxnSpPr>
        <p:spPr>
          <a:xfrm>
            <a:off x="2539283" y="287237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1"/>
          <p:cNvCxnSpPr>
            <a:stCxn id="64" idx="5"/>
          </p:cNvCxnSpPr>
          <p:nvPr/>
        </p:nvCxnSpPr>
        <p:spPr>
          <a:xfrm flipV="1">
            <a:off x="2539283" y="325814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"/>
          <p:cNvCxnSpPr/>
          <p:nvPr/>
        </p:nvCxnSpPr>
        <p:spPr>
          <a:xfrm>
            <a:off x="2817095" y="296127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5"/>
          <p:cNvCxnSpPr/>
          <p:nvPr/>
        </p:nvCxnSpPr>
        <p:spPr>
          <a:xfrm>
            <a:off x="3079033" y="306287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7"/>
          <p:cNvCxnSpPr/>
          <p:nvPr/>
        </p:nvCxnSpPr>
        <p:spPr>
          <a:xfrm>
            <a:off x="3298108" y="312955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2"/>
          <p:cNvCxnSpPr>
            <a:stCxn id="64" idx="7"/>
            <a:endCxn id="64" idx="3"/>
          </p:cNvCxnSpPr>
          <p:nvPr/>
        </p:nvCxnSpPr>
        <p:spPr>
          <a:xfrm flipH="1">
            <a:off x="2247183" y="2872379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val 5"/>
          <p:cNvSpPr/>
          <p:nvPr/>
        </p:nvSpPr>
        <p:spPr>
          <a:xfrm>
            <a:off x="2339258" y="2826058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2" name="Straight Connector 9"/>
          <p:cNvCxnSpPr>
            <a:stCxn id="71" idx="7"/>
          </p:cNvCxnSpPr>
          <p:nvPr/>
        </p:nvCxnSpPr>
        <p:spPr>
          <a:xfrm>
            <a:off x="2691683" y="2907020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1"/>
          <p:cNvCxnSpPr>
            <a:stCxn id="71" idx="5"/>
          </p:cNvCxnSpPr>
          <p:nvPr/>
        </p:nvCxnSpPr>
        <p:spPr>
          <a:xfrm flipV="1">
            <a:off x="2691683" y="3292783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3"/>
          <p:cNvCxnSpPr/>
          <p:nvPr/>
        </p:nvCxnSpPr>
        <p:spPr>
          <a:xfrm>
            <a:off x="2969495" y="2995920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5"/>
          <p:cNvCxnSpPr/>
          <p:nvPr/>
        </p:nvCxnSpPr>
        <p:spPr>
          <a:xfrm>
            <a:off x="3231433" y="3097520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7"/>
          <p:cNvCxnSpPr/>
          <p:nvPr/>
        </p:nvCxnSpPr>
        <p:spPr>
          <a:xfrm>
            <a:off x="3450508" y="3164195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2"/>
          <p:cNvCxnSpPr>
            <a:endCxn id="71" idx="2"/>
          </p:cNvCxnSpPr>
          <p:nvPr/>
        </p:nvCxnSpPr>
        <p:spPr>
          <a:xfrm flipH="1">
            <a:off x="2339258" y="3085531"/>
            <a:ext cx="394882" cy="1595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Oval 5"/>
          <p:cNvSpPr/>
          <p:nvPr/>
        </p:nvSpPr>
        <p:spPr>
          <a:xfrm>
            <a:off x="2491658" y="286069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9" name="Straight Connector 9"/>
          <p:cNvCxnSpPr>
            <a:stCxn id="78" idx="7"/>
          </p:cNvCxnSpPr>
          <p:nvPr/>
        </p:nvCxnSpPr>
        <p:spPr>
          <a:xfrm>
            <a:off x="2844083" y="294166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1"/>
          <p:cNvCxnSpPr>
            <a:stCxn id="78" idx="5"/>
          </p:cNvCxnSpPr>
          <p:nvPr/>
        </p:nvCxnSpPr>
        <p:spPr>
          <a:xfrm flipV="1">
            <a:off x="2844083" y="332742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3"/>
          <p:cNvCxnSpPr/>
          <p:nvPr/>
        </p:nvCxnSpPr>
        <p:spPr>
          <a:xfrm>
            <a:off x="3121895" y="303056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5"/>
          <p:cNvCxnSpPr/>
          <p:nvPr/>
        </p:nvCxnSpPr>
        <p:spPr>
          <a:xfrm>
            <a:off x="3383833" y="313216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7"/>
          <p:cNvCxnSpPr/>
          <p:nvPr/>
        </p:nvCxnSpPr>
        <p:spPr>
          <a:xfrm>
            <a:off x="3602908" y="319883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42"/>
          <p:cNvCxnSpPr/>
          <p:nvPr/>
        </p:nvCxnSpPr>
        <p:spPr>
          <a:xfrm flipH="1" flipV="1">
            <a:off x="2548789" y="2931551"/>
            <a:ext cx="320554" cy="32671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Oval 5"/>
          <p:cNvSpPr/>
          <p:nvPr/>
        </p:nvSpPr>
        <p:spPr>
          <a:xfrm>
            <a:off x="2644058" y="288841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6" name="Straight Connector 9"/>
          <p:cNvCxnSpPr>
            <a:stCxn id="85" idx="7"/>
          </p:cNvCxnSpPr>
          <p:nvPr/>
        </p:nvCxnSpPr>
        <p:spPr>
          <a:xfrm>
            <a:off x="2996483" y="296937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1"/>
          <p:cNvCxnSpPr>
            <a:stCxn id="85" idx="5"/>
          </p:cNvCxnSpPr>
          <p:nvPr/>
        </p:nvCxnSpPr>
        <p:spPr>
          <a:xfrm flipV="1">
            <a:off x="2996483" y="335513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3"/>
          <p:cNvCxnSpPr/>
          <p:nvPr/>
        </p:nvCxnSpPr>
        <p:spPr>
          <a:xfrm>
            <a:off x="3274295" y="305827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5"/>
          <p:cNvCxnSpPr/>
          <p:nvPr/>
        </p:nvCxnSpPr>
        <p:spPr>
          <a:xfrm>
            <a:off x="3536233" y="315987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"/>
          <p:cNvCxnSpPr/>
          <p:nvPr/>
        </p:nvCxnSpPr>
        <p:spPr>
          <a:xfrm>
            <a:off x="3755308" y="322655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42"/>
          <p:cNvCxnSpPr>
            <a:stCxn id="85" idx="4"/>
            <a:endCxn id="85" idx="0"/>
          </p:cNvCxnSpPr>
          <p:nvPr/>
        </p:nvCxnSpPr>
        <p:spPr>
          <a:xfrm flipV="1">
            <a:off x="2850433" y="2888413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5"/>
          <p:cNvSpPr/>
          <p:nvPr/>
        </p:nvSpPr>
        <p:spPr>
          <a:xfrm>
            <a:off x="2796458" y="290919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3" name="Straight Connector 9"/>
          <p:cNvCxnSpPr>
            <a:stCxn id="92" idx="7"/>
          </p:cNvCxnSpPr>
          <p:nvPr/>
        </p:nvCxnSpPr>
        <p:spPr>
          <a:xfrm>
            <a:off x="3148883" y="299016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1"/>
          <p:cNvCxnSpPr>
            <a:stCxn id="92" idx="5"/>
          </p:cNvCxnSpPr>
          <p:nvPr/>
        </p:nvCxnSpPr>
        <p:spPr>
          <a:xfrm flipV="1">
            <a:off x="3148883" y="337592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3"/>
          <p:cNvCxnSpPr/>
          <p:nvPr/>
        </p:nvCxnSpPr>
        <p:spPr>
          <a:xfrm>
            <a:off x="3426695" y="307906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5"/>
          <p:cNvCxnSpPr/>
          <p:nvPr/>
        </p:nvCxnSpPr>
        <p:spPr>
          <a:xfrm>
            <a:off x="3688633" y="318066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7"/>
          <p:cNvCxnSpPr/>
          <p:nvPr/>
        </p:nvCxnSpPr>
        <p:spPr>
          <a:xfrm>
            <a:off x="3907708" y="324733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42"/>
          <p:cNvCxnSpPr>
            <a:stCxn id="92" idx="7"/>
            <a:endCxn id="92" idx="3"/>
          </p:cNvCxnSpPr>
          <p:nvPr/>
        </p:nvCxnSpPr>
        <p:spPr>
          <a:xfrm flipH="1">
            <a:off x="2856783" y="2990161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l 5"/>
          <p:cNvSpPr/>
          <p:nvPr/>
        </p:nvSpPr>
        <p:spPr>
          <a:xfrm>
            <a:off x="2948858" y="292305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0" name="Straight Connector 9"/>
          <p:cNvCxnSpPr>
            <a:stCxn id="99" idx="7"/>
          </p:cNvCxnSpPr>
          <p:nvPr/>
        </p:nvCxnSpPr>
        <p:spPr>
          <a:xfrm>
            <a:off x="3301283" y="300401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1"/>
          <p:cNvCxnSpPr>
            <a:stCxn id="99" idx="5"/>
          </p:cNvCxnSpPr>
          <p:nvPr/>
        </p:nvCxnSpPr>
        <p:spPr>
          <a:xfrm flipV="1">
            <a:off x="3301283" y="338978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3"/>
          <p:cNvCxnSpPr/>
          <p:nvPr/>
        </p:nvCxnSpPr>
        <p:spPr>
          <a:xfrm>
            <a:off x="3579095" y="309291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5"/>
          <p:cNvCxnSpPr/>
          <p:nvPr/>
        </p:nvCxnSpPr>
        <p:spPr>
          <a:xfrm>
            <a:off x="3841033" y="319451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7"/>
          <p:cNvCxnSpPr/>
          <p:nvPr/>
        </p:nvCxnSpPr>
        <p:spPr>
          <a:xfrm>
            <a:off x="4060108" y="326119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42"/>
          <p:cNvCxnSpPr/>
          <p:nvPr/>
        </p:nvCxnSpPr>
        <p:spPr>
          <a:xfrm flipH="1">
            <a:off x="2951315" y="3190558"/>
            <a:ext cx="403943" cy="528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Oval 5"/>
          <p:cNvSpPr/>
          <p:nvPr/>
        </p:nvSpPr>
        <p:spPr>
          <a:xfrm>
            <a:off x="3101258" y="2950771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7" name="Straight Connector 9"/>
          <p:cNvCxnSpPr>
            <a:stCxn id="106" idx="7"/>
          </p:cNvCxnSpPr>
          <p:nvPr/>
        </p:nvCxnSpPr>
        <p:spPr>
          <a:xfrm>
            <a:off x="3453683" y="3031733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1"/>
          <p:cNvCxnSpPr>
            <a:stCxn id="106" idx="5"/>
          </p:cNvCxnSpPr>
          <p:nvPr/>
        </p:nvCxnSpPr>
        <p:spPr>
          <a:xfrm flipV="1">
            <a:off x="3453683" y="3417496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3"/>
          <p:cNvCxnSpPr/>
          <p:nvPr/>
        </p:nvCxnSpPr>
        <p:spPr>
          <a:xfrm>
            <a:off x="3731495" y="3120633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5"/>
          <p:cNvCxnSpPr/>
          <p:nvPr/>
        </p:nvCxnSpPr>
        <p:spPr>
          <a:xfrm>
            <a:off x="3993433" y="3222233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7"/>
          <p:cNvCxnSpPr/>
          <p:nvPr/>
        </p:nvCxnSpPr>
        <p:spPr>
          <a:xfrm>
            <a:off x="4212508" y="3288908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42"/>
          <p:cNvCxnSpPr/>
          <p:nvPr/>
        </p:nvCxnSpPr>
        <p:spPr>
          <a:xfrm flipH="1" flipV="1">
            <a:off x="3155233" y="3027889"/>
            <a:ext cx="297100" cy="36836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Oval 5"/>
          <p:cNvSpPr/>
          <p:nvPr/>
        </p:nvSpPr>
        <p:spPr>
          <a:xfrm>
            <a:off x="3253658" y="297848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4" name="Straight Connector 9"/>
          <p:cNvCxnSpPr>
            <a:stCxn id="113" idx="7"/>
          </p:cNvCxnSpPr>
          <p:nvPr/>
        </p:nvCxnSpPr>
        <p:spPr>
          <a:xfrm>
            <a:off x="3606083" y="305944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"/>
          <p:cNvCxnSpPr>
            <a:stCxn id="113" idx="5"/>
          </p:cNvCxnSpPr>
          <p:nvPr/>
        </p:nvCxnSpPr>
        <p:spPr>
          <a:xfrm flipV="1">
            <a:off x="3606083" y="344521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3883895" y="314834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5"/>
          <p:cNvCxnSpPr/>
          <p:nvPr/>
        </p:nvCxnSpPr>
        <p:spPr>
          <a:xfrm>
            <a:off x="4145833" y="324994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7"/>
          <p:cNvCxnSpPr/>
          <p:nvPr/>
        </p:nvCxnSpPr>
        <p:spPr>
          <a:xfrm>
            <a:off x="4364908" y="331662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42"/>
          <p:cNvCxnSpPr>
            <a:stCxn id="113" idx="4"/>
            <a:endCxn id="113" idx="0"/>
          </p:cNvCxnSpPr>
          <p:nvPr/>
        </p:nvCxnSpPr>
        <p:spPr>
          <a:xfrm flipV="1">
            <a:off x="3460033" y="2978485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0" name="Oval 5"/>
          <p:cNvSpPr/>
          <p:nvPr/>
        </p:nvSpPr>
        <p:spPr>
          <a:xfrm>
            <a:off x="3406058" y="299234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1" name="Straight Connector 9"/>
          <p:cNvCxnSpPr>
            <a:stCxn id="120" idx="7"/>
          </p:cNvCxnSpPr>
          <p:nvPr/>
        </p:nvCxnSpPr>
        <p:spPr>
          <a:xfrm>
            <a:off x="3758483" y="307330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1"/>
          <p:cNvCxnSpPr>
            <a:stCxn id="120" idx="5"/>
          </p:cNvCxnSpPr>
          <p:nvPr/>
        </p:nvCxnSpPr>
        <p:spPr>
          <a:xfrm flipV="1">
            <a:off x="3758483" y="345907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3"/>
          <p:cNvCxnSpPr/>
          <p:nvPr/>
        </p:nvCxnSpPr>
        <p:spPr>
          <a:xfrm>
            <a:off x="4036295" y="316220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5"/>
          <p:cNvCxnSpPr/>
          <p:nvPr/>
        </p:nvCxnSpPr>
        <p:spPr>
          <a:xfrm>
            <a:off x="4298233" y="326380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7"/>
          <p:cNvCxnSpPr/>
          <p:nvPr/>
        </p:nvCxnSpPr>
        <p:spPr>
          <a:xfrm>
            <a:off x="4517308" y="333048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42"/>
          <p:cNvCxnSpPr>
            <a:stCxn id="120" idx="7"/>
            <a:endCxn id="120" idx="3"/>
          </p:cNvCxnSpPr>
          <p:nvPr/>
        </p:nvCxnSpPr>
        <p:spPr>
          <a:xfrm flipH="1">
            <a:off x="3466383" y="3073307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Oval 5"/>
          <p:cNvSpPr/>
          <p:nvPr/>
        </p:nvSpPr>
        <p:spPr>
          <a:xfrm>
            <a:off x="3558458" y="302005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8" name="Straight Connector 9"/>
          <p:cNvCxnSpPr>
            <a:stCxn id="127" idx="7"/>
          </p:cNvCxnSpPr>
          <p:nvPr/>
        </p:nvCxnSpPr>
        <p:spPr>
          <a:xfrm>
            <a:off x="3910883" y="310102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1"/>
          <p:cNvCxnSpPr>
            <a:stCxn id="127" idx="5"/>
          </p:cNvCxnSpPr>
          <p:nvPr/>
        </p:nvCxnSpPr>
        <p:spPr>
          <a:xfrm flipV="1">
            <a:off x="3910883" y="348678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3"/>
          <p:cNvCxnSpPr/>
          <p:nvPr/>
        </p:nvCxnSpPr>
        <p:spPr>
          <a:xfrm>
            <a:off x="4188695" y="318992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5"/>
          <p:cNvCxnSpPr/>
          <p:nvPr/>
        </p:nvCxnSpPr>
        <p:spPr>
          <a:xfrm>
            <a:off x="4450633" y="329152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7"/>
          <p:cNvCxnSpPr/>
          <p:nvPr/>
        </p:nvCxnSpPr>
        <p:spPr>
          <a:xfrm>
            <a:off x="4669708" y="335819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42"/>
          <p:cNvCxnSpPr>
            <a:endCxn id="127" idx="2"/>
          </p:cNvCxnSpPr>
          <p:nvPr/>
        </p:nvCxnSpPr>
        <p:spPr>
          <a:xfrm flipH="1">
            <a:off x="3558458" y="3271983"/>
            <a:ext cx="406401" cy="23507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Oval 5"/>
          <p:cNvSpPr/>
          <p:nvPr/>
        </p:nvSpPr>
        <p:spPr>
          <a:xfrm>
            <a:off x="3710858" y="304777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35" name="Straight Connector 9"/>
          <p:cNvCxnSpPr>
            <a:stCxn id="134" idx="7"/>
          </p:cNvCxnSpPr>
          <p:nvPr/>
        </p:nvCxnSpPr>
        <p:spPr>
          <a:xfrm>
            <a:off x="4063283" y="312873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1"/>
          <p:cNvCxnSpPr>
            <a:stCxn id="134" idx="5"/>
          </p:cNvCxnSpPr>
          <p:nvPr/>
        </p:nvCxnSpPr>
        <p:spPr>
          <a:xfrm flipV="1">
            <a:off x="4063283" y="351449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"/>
          <p:cNvCxnSpPr/>
          <p:nvPr/>
        </p:nvCxnSpPr>
        <p:spPr>
          <a:xfrm>
            <a:off x="4341095" y="321763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5"/>
          <p:cNvCxnSpPr/>
          <p:nvPr/>
        </p:nvCxnSpPr>
        <p:spPr>
          <a:xfrm>
            <a:off x="4603033" y="331923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7"/>
          <p:cNvCxnSpPr/>
          <p:nvPr/>
        </p:nvCxnSpPr>
        <p:spPr>
          <a:xfrm>
            <a:off x="4822108" y="338591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42"/>
          <p:cNvCxnSpPr/>
          <p:nvPr/>
        </p:nvCxnSpPr>
        <p:spPr>
          <a:xfrm flipH="1" flipV="1">
            <a:off x="3759008" y="3138039"/>
            <a:ext cx="298329" cy="387679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1" name="Oval 5"/>
          <p:cNvSpPr/>
          <p:nvPr/>
        </p:nvSpPr>
        <p:spPr>
          <a:xfrm>
            <a:off x="3863258" y="307548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2" name="Straight Connector 9"/>
          <p:cNvCxnSpPr>
            <a:stCxn id="141" idx="7"/>
          </p:cNvCxnSpPr>
          <p:nvPr/>
        </p:nvCxnSpPr>
        <p:spPr>
          <a:xfrm>
            <a:off x="4215683" y="315644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1"/>
          <p:cNvCxnSpPr>
            <a:stCxn id="141" idx="5"/>
          </p:cNvCxnSpPr>
          <p:nvPr/>
        </p:nvCxnSpPr>
        <p:spPr>
          <a:xfrm flipV="1">
            <a:off x="4215683" y="354221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3"/>
          <p:cNvCxnSpPr/>
          <p:nvPr/>
        </p:nvCxnSpPr>
        <p:spPr>
          <a:xfrm>
            <a:off x="4493495" y="324534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"/>
          <p:cNvCxnSpPr/>
          <p:nvPr/>
        </p:nvCxnSpPr>
        <p:spPr>
          <a:xfrm>
            <a:off x="4755433" y="334694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7"/>
          <p:cNvCxnSpPr/>
          <p:nvPr/>
        </p:nvCxnSpPr>
        <p:spPr>
          <a:xfrm>
            <a:off x="4974508" y="341362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42"/>
          <p:cNvCxnSpPr>
            <a:stCxn id="141" idx="0"/>
            <a:endCxn id="141" idx="4"/>
          </p:cNvCxnSpPr>
          <p:nvPr/>
        </p:nvCxnSpPr>
        <p:spPr>
          <a:xfrm>
            <a:off x="4069633" y="3075487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0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0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00"/>
                            </p:stCondLst>
                            <p:childTnLst>
                              <p:par>
                                <p:cTn id="2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2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2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2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80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80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8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80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8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8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8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8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8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100"/>
                            </p:stCondLst>
                            <p:childTnLst>
                              <p:par>
                                <p:cTn id="3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100"/>
                            </p:stCondLst>
                            <p:childTnLst>
                              <p:par>
                                <p:cTn id="3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100"/>
                            </p:stCondLst>
                            <p:childTnLst>
                              <p:par>
                                <p:cTn id="3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100"/>
                            </p:stCondLst>
                            <p:childTnLst>
                              <p:par>
                                <p:cTn id="3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100"/>
                            </p:stCondLst>
                            <p:childTnLst>
                              <p:par>
                                <p:cTn id="3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1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1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1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100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100"/>
                            </p:stCondLst>
                            <p:childTnLst>
                              <p:par>
                                <p:cTn id="3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100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1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400"/>
                            </p:stCondLst>
                            <p:childTnLst>
                              <p:par>
                                <p:cTn id="3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400"/>
                            </p:stCondLst>
                            <p:childTnLst>
                              <p:par>
                                <p:cTn id="3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400"/>
                            </p:stCondLst>
                            <p:childTnLst>
                              <p:par>
                                <p:cTn id="3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400"/>
                            </p:stCondLst>
                            <p:childTnLst>
                              <p:par>
                                <p:cTn id="3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400"/>
                            </p:stCondLst>
                            <p:childTnLst>
                              <p:par>
                                <p:cTn id="3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400"/>
                            </p:stCondLst>
                            <p:childTnLst>
                              <p:par>
                                <p:cTn id="3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4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400"/>
                            </p:stCondLst>
                            <p:childTnLst>
                              <p:par>
                                <p:cTn id="4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400"/>
                            </p:stCondLst>
                            <p:childTnLst>
                              <p:par>
                                <p:cTn id="4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400"/>
                            </p:stCondLst>
                            <p:childTnLst>
                              <p:par>
                                <p:cTn id="4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4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400"/>
                            </p:stCondLst>
                            <p:childTnLst>
                              <p:par>
                                <p:cTn id="4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400"/>
                            </p:stCondLst>
                            <p:childTnLst>
                              <p:par>
                                <p:cTn id="4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700"/>
                            </p:stCondLst>
                            <p:childTnLst>
                              <p:par>
                                <p:cTn id="4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700"/>
                            </p:stCondLst>
                            <p:childTnLst>
                              <p:par>
                                <p:cTn id="4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700"/>
                            </p:stCondLst>
                            <p:childTnLst>
                              <p:par>
                                <p:cTn id="4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700"/>
                            </p:stCondLst>
                            <p:childTnLst>
                              <p:par>
                                <p:cTn id="4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700"/>
                            </p:stCondLst>
                            <p:childTnLst>
                              <p:par>
                                <p:cTn id="4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700"/>
                            </p:stCondLst>
                            <p:childTnLst>
                              <p:par>
                                <p:cTn id="4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700"/>
                            </p:stCondLst>
                            <p:childTnLst>
                              <p:par>
                                <p:cTn id="4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700"/>
                            </p:stCondLst>
                            <p:childTnLst>
                              <p:par>
                                <p:cTn id="4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2700"/>
                            </p:stCondLst>
                            <p:childTnLst>
                              <p:par>
                                <p:cTn id="464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3000"/>
                            </p:stCondLst>
                            <p:childTnLst>
                              <p:par>
                                <p:cTn id="4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000"/>
                            </p:stCondLst>
                            <p:childTnLst>
                              <p:par>
                                <p:cTn id="4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000"/>
                            </p:stCondLst>
                            <p:childTnLst>
                              <p:par>
                                <p:cTn id="4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000"/>
                            </p:stCondLst>
                            <p:childTnLst>
                              <p:par>
                                <p:cTn id="4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000"/>
                            </p:stCondLst>
                            <p:childTnLst>
                              <p:par>
                                <p:cTn id="4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3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3000"/>
                            </p:stCondLst>
                            <p:childTnLst>
                              <p:par>
                                <p:cTn id="4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000"/>
                            </p:stCondLst>
                            <p:childTnLst>
                              <p:par>
                                <p:cTn id="4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3000"/>
                            </p:stCondLst>
                            <p:childTnLst>
                              <p:par>
                                <p:cTn id="4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3000"/>
                            </p:stCondLst>
                            <p:childTnLst>
                              <p:par>
                                <p:cTn id="5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0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3300"/>
                            </p:stCondLst>
                            <p:childTnLst>
                              <p:par>
                                <p:cTn id="5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300"/>
                            </p:stCondLst>
                            <p:childTnLst>
                              <p:par>
                                <p:cTn id="5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3300"/>
                            </p:stCondLst>
                            <p:childTnLst>
                              <p:par>
                                <p:cTn id="5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3300"/>
                            </p:stCondLst>
                            <p:childTnLst>
                              <p:par>
                                <p:cTn id="5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3300"/>
                            </p:stCondLst>
                            <p:childTnLst>
                              <p:par>
                                <p:cTn id="5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300"/>
                            </p:stCondLst>
                            <p:childTnLst>
                              <p:par>
                                <p:cTn id="5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33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3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3300"/>
                            </p:stCondLst>
                            <p:childTnLst>
                              <p:par>
                                <p:cTn id="5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3300"/>
                            </p:stCondLst>
                            <p:childTnLst>
                              <p:par>
                                <p:cTn id="5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3300"/>
                            </p:stCondLst>
                            <p:childTnLst>
                              <p:par>
                                <p:cTn id="5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3300"/>
                            </p:stCondLst>
                            <p:childTnLst>
                              <p:par>
                                <p:cTn id="5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33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3600"/>
                            </p:stCondLst>
                            <p:childTnLst>
                              <p:par>
                                <p:cTn id="5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3600"/>
                            </p:stCondLst>
                            <p:childTnLst>
                              <p:par>
                                <p:cTn id="5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3600"/>
                            </p:stCondLst>
                            <p:childTnLst>
                              <p:par>
                                <p:cTn id="5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36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3600"/>
                            </p:stCondLst>
                            <p:childTnLst>
                              <p:par>
                                <p:cTn id="5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3600"/>
                            </p:stCondLst>
                            <p:childTnLst>
                              <p:par>
                                <p:cTn id="5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600"/>
                            </p:stCondLst>
                            <p:childTnLst>
                              <p:par>
                                <p:cTn id="5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3600"/>
                            </p:stCondLst>
                            <p:childTnLst>
                              <p:par>
                                <p:cTn id="5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3600"/>
                            </p:stCondLst>
                            <p:childTnLst>
                              <p:par>
                                <p:cTn id="5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36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3600"/>
                            </p:stCondLst>
                            <p:childTnLst>
                              <p:par>
                                <p:cTn id="590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3900"/>
                            </p:stCondLst>
                            <p:childTnLst>
                              <p:par>
                                <p:cTn id="5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3900"/>
                            </p:stCondLst>
                            <p:childTnLst>
                              <p:par>
                                <p:cTn id="5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3900"/>
                            </p:stCondLst>
                            <p:childTnLst>
                              <p:par>
                                <p:cTn id="6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3900"/>
                            </p:stCondLst>
                            <p:childTnLst>
                              <p:par>
                                <p:cTn id="6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900"/>
                            </p:stCondLst>
                            <p:childTnLst>
                              <p:par>
                                <p:cTn id="6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3900"/>
                            </p:stCondLst>
                            <p:childTnLst>
                              <p:par>
                                <p:cTn id="6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39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900"/>
                            </p:stCondLst>
                            <p:childTnLst>
                              <p:par>
                                <p:cTn id="6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900"/>
                            </p:stCondLst>
                            <p:childTnLst>
                              <p:par>
                                <p:cTn id="6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3900"/>
                            </p:stCondLst>
                            <p:childTnLst>
                              <p:par>
                                <p:cTn id="6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3900"/>
                            </p:stCondLst>
                            <p:childTnLst>
                              <p:par>
                                <p:cTn id="6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3900"/>
                            </p:stCondLst>
                            <p:childTnLst>
                              <p:par>
                                <p:cTn id="632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4200"/>
                            </p:stCondLst>
                            <p:childTnLst>
                              <p:par>
                                <p:cTn id="6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4200"/>
                            </p:stCondLst>
                            <p:childTnLst>
                              <p:par>
                                <p:cTn id="6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4200"/>
                            </p:stCondLst>
                            <p:childTnLst>
                              <p:par>
                                <p:cTn id="6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4200"/>
                            </p:stCondLst>
                            <p:childTnLst>
                              <p:par>
                                <p:cTn id="6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4200"/>
                            </p:stCondLst>
                            <p:childTnLst>
                              <p:par>
                                <p:cTn id="6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4200"/>
                            </p:stCondLst>
                            <p:childTnLst>
                              <p:par>
                                <p:cTn id="6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42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4200"/>
                            </p:stCondLst>
                            <p:childTnLst>
                              <p:par>
                                <p:cTn id="6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4200"/>
                            </p:stCondLst>
                            <p:childTnLst>
                              <p:par>
                                <p:cTn id="6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4200"/>
                            </p:stCondLst>
                            <p:childTnLst>
                              <p:par>
                                <p:cTn id="6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6" grpId="0" animBg="1"/>
      <p:bldP spid="30" grpId="0" animBg="1"/>
      <p:bldP spid="30" grpId="1" animBg="1"/>
      <p:bldP spid="48" grpId="0" animBg="1"/>
      <p:bldP spid="48" grpId="1" animBg="1"/>
      <p:bldP spid="57" grpId="0" animBg="1"/>
      <p:bldP spid="57" grpId="1" animBg="1"/>
      <p:bldP spid="64" grpId="0" animBg="1"/>
      <p:bldP spid="64" grpId="1" animBg="1"/>
      <p:bldP spid="71" grpId="0" animBg="1"/>
      <p:bldP spid="71" grpId="1" animBg="1"/>
      <p:bldP spid="78" grpId="0" animBg="1"/>
      <p:bldP spid="78" grpId="1" animBg="1"/>
      <p:bldP spid="85" grpId="0" animBg="1"/>
      <p:bldP spid="85" grpId="1" animBg="1"/>
      <p:bldP spid="92" grpId="0" animBg="1"/>
      <p:bldP spid="92" grpId="1" animBg="1"/>
      <p:bldP spid="99" grpId="0" animBg="1"/>
      <p:bldP spid="99" grpId="1" animBg="1"/>
      <p:bldP spid="106" grpId="0" animBg="1"/>
      <p:bldP spid="106" grpId="1" animBg="1"/>
      <p:bldP spid="113" grpId="0" animBg="1"/>
      <p:bldP spid="113" grpId="1" animBg="1"/>
      <p:bldP spid="120" grpId="0" animBg="1"/>
      <p:bldP spid="120" grpId="1" animBg="1"/>
      <p:bldP spid="127" grpId="0" animBg="1"/>
      <p:bldP spid="127" grpId="1" animBg="1"/>
      <p:bldP spid="134" grpId="0" animBg="1"/>
      <p:bldP spid="134" grpId="1" animBg="1"/>
      <p:bldP spid="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(7.3.2) Kinematický šroub 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63022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posunutí </a:t>
                </a:r>
                <a14:m>
                  <m:oMath xmlns:m="http://schemas.openxmlformats.org/officeDocument/2006/math">
                    <m:r>
                      <a:rPr lang="cs-CZ" alt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altLang="cs-C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otočení </a:t>
                </a:r>
                <a14:m>
                  <m:oMath xmlns:m="http://schemas.openxmlformats.org/officeDocument/2006/math">
                    <m:r>
                      <a:rPr lang="cs-CZ" alt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cs-C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endParaRPr lang="cs-CZ" altLang="cs-CZ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derivace podle </a:t>
                </a:r>
                <a:r>
                  <a:rPr lang="cs-CZ" altLang="cs-CZ" sz="32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t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a </a:t>
                </a:r>
                <a:r>
                  <a:rPr lang="cs-CZ" altLang="cs-CZ" sz="32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komutativita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num>
                        <m:den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 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;     </m:t>
                      </m:r>
                      <m:r>
                        <a:rPr lang="cs-CZ" altLang="cs-CZ" sz="32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f>
                        <m:f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num>
                        <m:den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altLang="cs-CZ" sz="32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cs-CZ" altLang="cs-CZ" sz="1000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1000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cs-CZ" altLang="cs-CZ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altLang="cs-CZ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cs-CZ" altLang="cs-CZ" sz="3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</m:sup>
                      </m:sSup>
                      <m:d>
                        <m:dPr>
                          <m:ctrlP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</m:d>
                      <m:r>
                        <a:rPr lang="cs-CZ" altLang="cs-CZ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acc>
                      <m:r>
                        <a:rPr lang="cs-CZ" altLang="cs-CZ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cs-CZ" altLang="cs-CZ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cs-CZ" altLang="cs-CZ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)×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altLang="cs-CZ" sz="4800" dirty="0"/>
              </a:p>
              <a:p>
                <a:pPr marL="10795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solidFill>
                      <a:srgbClr val="FF0000"/>
                    </a:solidFill>
                  </a:rPr>
                  <a:t>základní rovnice kinematiky TT</a:t>
                </a:r>
              </a:p>
              <a:p>
                <a:pPr marL="10795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bohužel určuje </a:t>
                </a:r>
                <a14:m>
                  <m:oMath xmlns:m="http://schemas.openxmlformats.org/officeDocument/2006/math"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altLang="cs-CZ" sz="3200" dirty="0"/>
                  <a:t>, nikoli </a:t>
                </a:r>
                <a14:m>
                  <m:oMath xmlns:m="http://schemas.openxmlformats.org/officeDocument/2006/math"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cs-CZ" altLang="cs-CZ" sz="3200" dirty="0"/>
              </a:p>
              <a:p>
                <a:pPr marL="10795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630222"/>
              </a:xfrm>
              <a:blipFill rotWithShape="0">
                <a:blip r:embed="rId2"/>
                <a:stretch>
                  <a:fillRect l="-532" t="-1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 Soustava hmotných bodů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7.1.1 Zavedení, základní pojmy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Soustava </a:t>
                </a:r>
                <a14:m>
                  <m:oMath xmlns:m="http://schemas.openxmlformats.org/officeDocument/2006/math"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cs-CZ" altLang="cs-CZ" sz="3200" dirty="0" smtClean="0"/>
                  <a:t> hmotných bodů: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altLang="cs-CZ" sz="3200" dirty="0" smtClean="0"/>
                  <a:t>: Keplerova úloha; srážka; molekula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altLang="cs-CZ" sz="3200" dirty="0" smtClean="0"/>
                  <a:t>: model tuhého tělesa</a:t>
                </a:r>
              </a:p>
              <a:p>
                <a:pPr marL="565150" indent="-4572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3200" dirty="0" smtClean="0"/>
                  <a:t>: kapka vody, vzduch v míči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700" b="1" i="1" dirty="0" smtClean="0"/>
              </a:p>
            </p:txBody>
          </p:sp>
        </mc:Choice>
        <mc:Fallback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  <a:blipFill rotWithShape="0">
                <a:blip r:embed="rId2"/>
                <a:stretch>
                  <a:fillRect l="-541" t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7.3.3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d‘Alembertova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věta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847851"/>
            <a:ext cx="8016586" cy="435133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7.3.3 Ve 3D je každé otočení kolem bodu ekvivalentní s otočením kolem osy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800" dirty="0" smtClean="0"/>
              <a:t>(„otočení“ implikuje spojitost, tedy nikoli zrcadlení)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Jednotková koule </a:t>
            </a:r>
            <a:r>
              <a:rPr lang="cs-CZ" altLang="cs-CZ" sz="3200" i="1" dirty="0" smtClean="0"/>
              <a:t>K</a:t>
            </a:r>
            <a:r>
              <a:rPr lang="cs-CZ" altLang="cs-CZ" sz="3200" dirty="0" smtClean="0"/>
              <a:t>, střed </a:t>
            </a:r>
            <a:r>
              <a:rPr lang="cs-CZ" altLang="cs-CZ" sz="3200" b="1" dirty="0" smtClean="0"/>
              <a:t>O</a:t>
            </a:r>
            <a:r>
              <a:rPr lang="cs-CZ" altLang="cs-CZ" sz="3200" dirty="0" smtClean="0"/>
              <a:t>;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cs-CZ" altLang="cs-CZ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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A‘</a:t>
            </a:r>
          </a:p>
          <a:p>
            <a:pPr marL="622300" indent="-514350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A‘=A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otočení kolem osy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OA</a:t>
            </a:r>
          </a:p>
          <a:p>
            <a:pPr marL="622300" indent="-514350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A‘≠A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rovina </a:t>
            </a:r>
            <a:r>
              <a:rPr lang="el-GR" altLang="cs-CZ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cs-CZ" altLang="cs-CZ" sz="32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symetrie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OA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OA‘</a:t>
            </a:r>
          </a:p>
          <a:p>
            <a:pPr marL="622300" indent="-514350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osa otočení leží v </a:t>
            </a:r>
            <a:r>
              <a:rPr lang="el-GR" altLang="cs-CZ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; zvolme </a:t>
            </a:r>
            <a:r>
              <a:rPr lang="cs-CZ" altLang="cs-CZ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na </a:t>
            </a:r>
            <a:r>
              <a:rPr lang="el-GR" altLang="cs-CZ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 </a:t>
            </a:r>
            <a:r>
              <a:rPr lang="cs-CZ" altLang="cs-CZ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</a:t>
            </a:r>
          </a:p>
          <a:p>
            <a:pPr marL="965200" lvl="1" indent="-514350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9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B‘=B </a:t>
            </a:r>
            <a:r>
              <a:rPr lang="cs-CZ" altLang="cs-CZ" sz="29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otočení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kolem osy </a:t>
            </a:r>
            <a:r>
              <a:rPr lang="cs-CZ" altLang="cs-CZ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OA</a:t>
            </a:r>
            <a:endParaRPr lang="cs-CZ" altLang="cs-CZ" sz="2900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965200" lvl="1" indent="-514350"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9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</a:t>
            </a:r>
            <a:r>
              <a:rPr lang="cs-CZ" altLang="cs-CZ" sz="29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‘</a:t>
            </a:r>
            <a:r>
              <a:rPr lang="cs-CZ" altLang="cs-CZ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≠</a:t>
            </a:r>
            <a:r>
              <a:rPr lang="cs-CZ" altLang="cs-CZ" sz="29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</a:t>
            </a:r>
            <a:r>
              <a:rPr lang="cs-CZ" altLang="cs-CZ" sz="29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otočení kolem osy </a:t>
            </a:r>
            <a:r>
              <a:rPr lang="el-GR" altLang="cs-CZ" sz="2800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cs-CZ" altLang="cs-CZ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· </a:t>
            </a:r>
            <a:r>
              <a:rPr lang="el-GR" altLang="cs-CZ" sz="28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σ</a:t>
            </a:r>
            <a:r>
              <a:rPr lang="cs-CZ" altLang="cs-CZ" sz="28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cs-CZ" altLang="cs-CZ" sz="2900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2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 Dynamika TT; skládání sil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solidFill>
                      <a:srgbClr val="FF0000"/>
                    </a:solidFill>
                  </a:rPr>
                  <a:t>7.4.1 Vektor volný a vázaný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Volný</a:t>
                </a:r>
                <a:r>
                  <a:rPr lang="cs-CZ" altLang="cs-CZ" sz="3200" dirty="0" smtClean="0"/>
                  <a:t>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3200" dirty="0" smtClean="0"/>
                  <a:t>: jako v matematice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cs-CZ" altLang="cs-CZ" sz="32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Vektorová algebra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155420" y="4058486"/>
            <a:ext cx="1317171" cy="3265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975153" y="3695278"/>
                <a:ext cx="369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53" y="3695278"/>
                <a:ext cx="36997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21311" r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7.4.1 Vázaný vektor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1790114"/>
                <a:ext cx="8515350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Vázaný</a:t>
                </a:r>
                <a:r>
                  <a:rPr lang="cs-CZ" altLang="cs-CZ" sz="3200" dirty="0" smtClean="0"/>
                  <a:t>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>(na bod): dvojice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3200" dirty="0" smtClean="0"/>
                  <a:t>; </a:t>
                </a:r>
                <a:r>
                  <a:rPr lang="cs-CZ" altLang="cs-CZ" sz="3200" b="1" dirty="0" smtClean="0"/>
                  <a:t>A</a:t>
                </a:r>
                <a:r>
                  <a:rPr lang="cs-CZ" altLang="cs-CZ" sz="3200" dirty="0" smtClean="0"/>
                  <a:t>] ≡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3200" dirty="0" smtClean="0"/>
                  <a:t>;</a:t>
                </a:r>
                <a:r>
                  <a:rPr lang="cs-CZ" altLang="cs-CZ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>] 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	</a:t>
                </a:r>
                <a:r>
                  <a:rPr lang="cs-CZ" altLang="cs-CZ" sz="3200" dirty="0" smtClean="0"/>
                  <a:t>bod </a:t>
                </a:r>
                <a:r>
                  <a:rPr lang="cs-CZ" altLang="cs-CZ" sz="3200" b="1" dirty="0" smtClean="0"/>
                  <a:t>A</a:t>
                </a:r>
                <a:r>
                  <a:rPr lang="cs-CZ" altLang="cs-CZ" sz="3200" dirty="0" smtClean="0"/>
                  <a:t>: </a:t>
                </a:r>
                <a:r>
                  <a:rPr lang="cs-CZ" altLang="cs-CZ" sz="3200" b="1" i="1" dirty="0" smtClean="0"/>
                  <a:t>umístění</a:t>
                </a:r>
                <a:r>
                  <a:rPr lang="cs-CZ" altLang="cs-CZ" sz="3200" dirty="0" smtClean="0"/>
                  <a:t>; </a:t>
                </a:r>
                <a:r>
                  <a:rPr lang="cs-CZ" altLang="cs-CZ" sz="3200" b="1" i="1" dirty="0" smtClean="0"/>
                  <a:t>působiště</a:t>
                </a:r>
                <a:r>
                  <a:rPr lang="cs-CZ" altLang="cs-CZ" sz="3200" dirty="0" smtClean="0"/>
                  <a:t> (u síly)</a:t>
                </a:r>
                <a:endParaRPr lang="cs-CZ" altLang="cs-CZ" sz="32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Aritmetické operace mezi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> jen pro </a:t>
                </a:r>
                <a:r>
                  <a:rPr lang="cs-CZ" altLang="cs-CZ" sz="3200" b="1" dirty="0" smtClean="0"/>
                  <a:t>A=B</a:t>
                </a:r>
                <a:r>
                  <a:rPr lang="cs-CZ" altLang="cs-CZ" sz="3200" dirty="0"/>
                  <a:t>:</a:t>
                </a:r>
                <a:endParaRPr lang="cs-CZ" altLang="cs-CZ" sz="3200" b="1" dirty="0"/>
              </a:p>
              <a:p>
                <a:pPr marL="107950" indent="0" algn="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/>
                  <a:t>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</a:t>
                </a:r>
                <a:r>
                  <a:rPr lang="cs-CZ" altLang="cs-CZ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/>
                  <a:t>= </a:t>
                </a:r>
                <a:r>
                  <a:rPr lang="cs-CZ" altLang="cs-CZ" sz="3200" dirty="0" smtClean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altLang="cs-CZ" sz="3200" dirty="0" smtClean="0">
                    <a:sym typeface="Symbol" panose="05050102010706020507" pitchFamily="18" charset="2"/>
                  </a:rPr>
                  <a:t> 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altLang="cs-CZ" sz="3200" dirty="0" smtClean="0"/>
                  <a:t>; </a:t>
                </a:r>
                <a:r>
                  <a:rPr lang="cs-CZ" altLang="cs-CZ" sz="3200" b="1" dirty="0" smtClean="0"/>
                  <a:t>A</a:t>
                </a:r>
                <a:r>
                  <a:rPr lang="cs-CZ" altLang="cs-CZ" sz="3200" dirty="0" smtClean="0"/>
                  <a:t>]     . </a:t>
                </a:r>
                <a:endParaRPr lang="cs-CZ" altLang="cs-CZ" sz="32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790114"/>
                <a:ext cx="8515350" cy="4351338"/>
              </a:xfrm>
              <a:blipFill rotWithShape="0">
                <a:blip r:embed="rId2"/>
                <a:stretch>
                  <a:fillRect l="-573" t="-2805" r="-29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623457" y="4382749"/>
            <a:ext cx="511629" cy="150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442965" y="4698537"/>
                <a:ext cx="457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65" y="4698537"/>
                <a:ext cx="45736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/>
          <p:cNvCxnSpPr/>
          <p:nvPr/>
        </p:nvCxnSpPr>
        <p:spPr>
          <a:xfrm flipV="1">
            <a:off x="3135086" y="4090799"/>
            <a:ext cx="1317171" cy="3265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895600" y="3914958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886201" y="3721467"/>
                <a:ext cx="369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3721467"/>
                <a:ext cx="36997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1311" r="-20000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8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7.4.2 Klouzavý vektor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510151" y="1910200"/>
                <a:ext cx="8016586" cy="1051404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třída ekvivalentních vázaných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32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/>
                </a:r>
                <a:br>
                  <a:rPr lang="cs-CZ" altLang="cs-CZ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sz="32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acc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sz="32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acc>
                      <m:r>
                        <a:rPr lang="cs-CZ" altLang="cs-CZ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151" y="1910200"/>
                <a:ext cx="8016586" cy="1051404"/>
              </a:xfrm>
              <a:blipFill rotWithShape="0">
                <a:blip r:embed="rId2"/>
                <a:stretch>
                  <a:fillRect l="-608" t="-11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188029" y="3254829"/>
            <a:ext cx="5323114" cy="1382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142542" y="4045291"/>
            <a:ext cx="1317171" cy="3265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791200" y="3363685"/>
            <a:ext cx="1317171" cy="3265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895600" y="4013417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endParaRPr lang="en-GB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32004" y="3702509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</a:t>
            </a:r>
            <a:endParaRPr lang="en-GB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2634343" y="3702509"/>
            <a:ext cx="3156857" cy="2186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10" idx="2"/>
          </p:cNvCxnSpPr>
          <p:nvPr/>
        </p:nvCxnSpPr>
        <p:spPr>
          <a:xfrm flipV="1">
            <a:off x="2623457" y="4382749"/>
            <a:ext cx="511629" cy="1504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598504" y="4555645"/>
                <a:ext cx="457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04" y="4555645"/>
                <a:ext cx="45736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2442965" y="4698537"/>
                <a:ext cx="457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65" y="4698537"/>
                <a:ext cx="45736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39918" y="3097667"/>
                <a:ext cx="369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18" y="3097667"/>
                <a:ext cx="36997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1311" r="-19672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975153" y="3695278"/>
                <a:ext cx="369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53" y="3695278"/>
                <a:ext cx="369975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21311" r="-19672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(7.4.2) Klouzavý vektor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9574"/>
                <a:ext cx="8320340" cy="190794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Zdůvodnění:</a:t>
                </a:r>
                <a:b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</a:b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jak zajistit pevnost TT mezi body A </a:t>
                </a:r>
                <a:r>
                  <a:rPr lang="cs-CZ" altLang="cs-CZ" sz="24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B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oproti síle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altLang="cs-CZ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400" dirty="0" smtClean="0"/>
                  <a:t> </a:t>
                </a: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?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vazbové síly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cs-CZ" altLang="cs-CZ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cs-CZ" altLang="cs-CZ" sz="24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cs-CZ" alt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cs-CZ" altLang="cs-CZ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cs-CZ" altLang="cs-CZ" sz="2400" dirty="0" smtClean="0"/>
                  <a:t>(spolu nulová výslednice i moment)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umožnily „přesun“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altLang="cs-CZ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altLang="cs-CZ" sz="2400" dirty="0" smtClean="0"/>
                  <a:t>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altLang="cs-CZ" sz="24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acc>
                  </m:oMath>
                </a14:m>
                <a:endParaRPr lang="en-GB" sz="24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9574"/>
                <a:ext cx="8320340" cy="1907943"/>
              </a:xfrm>
              <a:blipFill rotWithShape="0">
                <a:blip r:embed="rId2"/>
                <a:stretch>
                  <a:fillRect t="-4473" b="-210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188029" y="3254829"/>
            <a:ext cx="5323114" cy="1382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1733006" y="4371863"/>
            <a:ext cx="1409536" cy="36844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791200" y="3363685"/>
            <a:ext cx="1317171" cy="3265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114685" y="4483260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endParaRPr lang="en-GB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32004" y="3702509"/>
            <a:ext cx="47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5249022" y="3240207"/>
                <a:ext cx="51289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22" y="3240207"/>
                <a:ext cx="512897" cy="404791"/>
              </a:xfrm>
              <a:prstGeom prst="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2628042" y="4453225"/>
                <a:ext cx="51450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42" y="4453225"/>
                <a:ext cx="514500" cy="404791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21312" y="3213380"/>
                <a:ext cx="104488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cs-CZ" alt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cs-CZ" alt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12" y="3213380"/>
                <a:ext cx="1044881" cy="402931"/>
              </a:xfrm>
              <a:prstGeom prst="rect">
                <a:avLst/>
              </a:prstGeom>
              <a:blipFill rotWithShape="0">
                <a:blip r:embed="rId5"/>
                <a:stretch>
                  <a:fillRect t="-2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765070" y="3955119"/>
                <a:ext cx="69922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cs-CZ" alt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70" y="3955119"/>
                <a:ext cx="699229" cy="402931"/>
              </a:xfrm>
              <a:prstGeom prst="rect">
                <a:avLst/>
              </a:prstGeom>
              <a:blipFill rotWithShape="0">
                <a:blip r:embed="rId6"/>
                <a:stretch>
                  <a:fillRect t="-2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se šipkou 19"/>
          <p:cNvCxnSpPr/>
          <p:nvPr/>
        </p:nvCxnSpPr>
        <p:spPr>
          <a:xfrm flipH="1">
            <a:off x="4363338" y="3644077"/>
            <a:ext cx="1409536" cy="3684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5754257" y="3642247"/>
            <a:ext cx="115209" cy="8329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102993" y="4362616"/>
            <a:ext cx="115209" cy="83298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695763" y="4438687"/>
            <a:ext cx="1409536" cy="3684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6" grpId="1"/>
      <p:bldP spid="17" grpId="1"/>
      <p:bldP spid="18" grpId="0"/>
      <p:bldP spid="18" grpId="1"/>
      <p:bldP spid="19" grpId="0"/>
      <p:bldP spid="19" grpId="1"/>
      <p:bldP spid="7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7.4.3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klouzavých vektorů (sil); silová dvojice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847851"/>
            <a:ext cx="8016586" cy="4351338"/>
          </a:xfrm>
          <a:ln>
            <a:noFill/>
          </a:ln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Převod sily převedeme do stejného působiště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1) různoběžky: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200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     </a:t>
            </a:r>
            <a:endParaRPr lang="cs-CZ" altLang="cs-CZ" sz="3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1886755" y="3097369"/>
            <a:ext cx="367048" cy="856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818586" y="3406463"/>
            <a:ext cx="618186" cy="714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826654" y="2938530"/>
            <a:ext cx="1332963" cy="3062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2540146" y="3025463"/>
            <a:ext cx="2231265" cy="255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775396" y="5170868"/>
            <a:ext cx="128789" cy="11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Přímá spojnice 29"/>
          <p:cNvCxnSpPr/>
          <p:nvPr/>
        </p:nvCxnSpPr>
        <p:spPr>
          <a:xfrm flipH="1">
            <a:off x="2374900" y="3589853"/>
            <a:ext cx="784717" cy="93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967295" y="3525591"/>
            <a:ext cx="516652" cy="110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17" idx="0"/>
          </p:cNvCxnSpPr>
          <p:nvPr/>
        </p:nvCxnSpPr>
        <p:spPr>
          <a:xfrm flipV="1">
            <a:off x="2839791" y="3695700"/>
            <a:ext cx="228820" cy="147516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2705100" y="2938530"/>
            <a:ext cx="454517" cy="323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625 0.185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059 0.16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(7.4.3)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sil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1127414" y="1529441"/>
                <a:ext cx="8016586" cy="1830108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2a) rovnoběžné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cs-CZ" alt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alt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: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doplníme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𝐺</m:t>
                        </m:r>
                      </m:e>
                    </m:acc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cs-CZ" altLang="cs-CZ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𝐺</m:t>
                        </m:r>
                      </m:e>
                    </m:acc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sečteme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</m:acc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𝐺</m:t>
                        </m:r>
                      </m:e>
                    </m:acc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</m:acc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posuneme a sečteme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414" y="1529441"/>
                <a:ext cx="8016586" cy="1830108"/>
              </a:xfrm>
              <a:blipFill rotWithShape="0">
                <a:blip r:embed="rId2"/>
                <a:stretch>
                  <a:fillRect l="-76" t="-7333" b="-4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1350171" y="4762508"/>
            <a:ext cx="1625154" cy="734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4565509" y="4292608"/>
            <a:ext cx="1668900" cy="12042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3982703" y="3948912"/>
            <a:ext cx="100080" cy="1975832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1350172" y="5448308"/>
            <a:ext cx="1625154" cy="485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561011" y="5496874"/>
            <a:ext cx="173278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2975326" y="4768080"/>
            <a:ext cx="7164" cy="720592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4557504" y="4292608"/>
            <a:ext cx="35666" cy="1204266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894452" y="4706484"/>
                <a:ext cx="636468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52" y="4706484"/>
                <a:ext cx="636468" cy="402931"/>
              </a:xfrm>
              <a:prstGeom prst="rect">
                <a:avLst/>
              </a:prstGeom>
              <a:blipFill rotWithShape="0">
                <a:blip r:embed="rId3"/>
                <a:stretch>
                  <a:fillRect t="-21212" r="-12500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506119" y="4226746"/>
                <a:ext cx="636468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19" y="4226746"/>
                <a:ext cx="636468" cy="402931"/>
              </a:xfrm>
              <a:prstGeom prst="rect">
                <a:avLst/>
              </a:prstGeom>
              <a:blipFill rotWithShape="0">
                <a:blip r:embed="rId4"/>
                <a:stretch>
                  <a:fillRect t="-21212" r="-13333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195247" y="5566578"/>
                <a:ext cx="559877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GB" u="sng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47" y="5566578"/>
                <a:ext cx="559877" cy="404791"/>
              </a:xfrm>
              <a:prstGeom prst="rect">
                <a:avLst/>
              </a:prstGeom>
              <a:blipFill rotWithShape="0">
                <a:blip r:embed="rId5"/>
                <a:stretch>
                  <a:fillRect t="-20896" r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013860" y="5509126"/>
                <a:ext cx="559877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altLang="cs-CZ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GB" u="sng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60" y="5509126"/>
                <a:ext cx="559877" cy="404791"/>
              </a:xfrm>
              <a:prstGeom prst="rect">
                <a:avLst/>
              </a:prstGeom>
              <a:blipFill rotWithShape="0">
                <a:blip r:embed="rId6"/>
                <a:stretch>
                  <a:fillRect t="-21212" r="-4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365790" y="4408718"/>
                <a:ext cx="38933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90" y="4408718"/>
                <a:ext cx="389334" cy="402931"/>
              </a:xfrm>
              <a:prstGeom prst="rect">
                <a:avLst/>
              </a:prstGeom>
              <a:blipFill rotWithShape="0">
                <a:blip r:embed="rId7"/>
                <a:stretch>
                  <a:fillRect r="-9375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680103" y="3983717"/>
                <a:ext cx="38933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03" y="3983717"/>
                <a:ext cx="389334" cy="402931"/>
              </a:xfrm>
              <a:prstGeom prst="rect">
                <a:avLst/>
              </a:prstGeom>
              <a:blipFill rotWithShape="0">
                <a:blip r:embed="rId8"/>
                <a:stretch>
                  <a:fillRect r="-9375"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084399" y="3782251"/>
                <a:ext cx="23574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99" y="3782251"/>
                <a:ext cx="235744" cy="402931"/>
              </a:xfrm>
              <a:prstGeom prst="rect">
                <a:avLst/>
              </a:prstGeom>
              <a:blipFill rotWithShape="0">
                <a:blip r:embed="rId9"/>
                <a:stretch>
                  <a:fillRect t="-20896" r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118 0.063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314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06302 0.0592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3" grpId="0"/>
      <p:bldP spid="3" grpId="1"/>
      <p:bldP spid="15" grpId="0"/>
      <p:bldP spid="15" grpId="1"/>
      <p:bldP spid="8" grpId="0"/>
      <p:bldP spid="8" grpId="1"/>
      <p:bldP spid="17" grpId="0"/>
      <p:bldP spid="17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(7.4.3)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sil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0"/>
                <a:ext cx="8016586" cy="1531345"/>
              </a:xfrm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2b) rovnoběžné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12800" dirty="0"/>
                  <a:t> </a:t>
                </a:r>
                <a14:m>
                  <m:oMath xmlns:m="http://schemas.openxmlformats.org/officeDocument/2006/math">
                    <m:r>
                      <a:rPr lang="cs-CZ" altLang="cs-CZ" sz="1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: nelze redukovat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Nový objekt: </a:t>
                </a:r>
                <a:r>
                  <a:rPr lang="cs-CZ" altLang="cs-CZ" sz="12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silová dvojice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1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  <m:r>
                      <a:rPr lang="cs-CZ" altLang="cs-CZ" sz="1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cs-CZ" altLang="cs-CZ" sz="1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cs-CZ" altLang="cs-CZ" sz="12800" b="1" i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volný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1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  <m:r>
                      <a:rPr lang="cs-CZ" altLang="cs-CZ" sz="1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1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12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  <m:r>
                      <a:rPr lang="cs-CZ" altLang="cs-CZ" sz="1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′</m:t>
                    </m:r>
                    <m:r>
                      <a:rPr lang="cs-CZ" altLang="cs-CZ" sz="12800" i="1" dirty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cs-CZ" altLang="cs-CZ" sz="1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sz="1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     </a:t>
                </a: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0"/>
                <a:ext cx="8016586" cy="1531345"/>
              </a:xfrm>
              <a:blipFill rotWithShape="0">
                <a:blip r:embed="rId2"/>
                <a:stretch>
                  <a:fillRect l="-532" t="-11155" b="-8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1736150" y="3804434"/>
            <a:ext cx="1625154" cy="734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951488" y="4538800"/>
            <a:ext cx="1648095" cy="697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1736151" y="4490234"/>
            <a:ext cx="1625154" cy="485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946990" y="4538800"/>
            <a:ext cx="173278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3361305" y="3810006"/>
            <a:ext cx="7164" cy="720592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929809" y="4538800"/>
            <a:ext cx="13674" cy="748817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860776" y="4185615"/>
            <a:ext cx="306693" cy="54523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2656536" y="3904917"/>
                <a:ext cx="34644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alt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36" y="3904917"/>
                <a:ext cx="346449" cy="402931"/>
              </a:xfrm>
              <a:prstGeom prst="rect">
                <a:avLst/>
              </a:prstGeom>
              <a:blipFill rotWithShape="0">
                <a:blip r:embed="rId3"/>
                <a:stretch>
                  <a:fillRect t="-21212" r="-38596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187704" y="4759424"/>
                <a:ext cx="34644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cs-CZ" alt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04" y="4759424"/>
                <a:ext cx="346449" cy="402931"/>
              </a:xfrm>
              <a:prstGeom prst="rect">
                <a:avLst/>
              </a:prstGeom>
              <a:blipFill rotWithShape="0">
                <a:blip r:embed="rId4"/>
                <a:stretch>
                  <a:fillRect t="-21212" r="-36842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864379" y="4483950"/>
                <a:ext cx="3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alt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9" y="4483950"/>
                <a:ext cx="34644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54" t="-21667" r="-61404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055454" y="3451591"/>
                <a:ext cx="34644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454" y="3451591"/>
                <a:ext cx="346449" cy="402931"/>
              </a:xfrm>
              <a:prstGeom prst="rect">
                <a:avLst/>
              </a:prstGeom>
              <a:blipFill rotWithShape="0">
                <a:blip r:embed="rId6"/>
                <a:stretch>
                  <a:fillRect t="-21212" r="-263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851582" y="5207978"/>
                <a:ext cx="34644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82" y="5207978"/>
                <a:ext cx="346449" cy="402931"/>
              </a:xfrm>
              <a:prstGeom prst="rect">
                <a:avLst/>
              </a:prstGeom>
              <a:blipFill rotWithShape="0">
                <a:blip r:embed="rId7"/>
                <a:stretch>
                  <a:fillRect t="-21212" r="-24561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344069" y="4155877"/>
                <a:ext cx="3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69" y="4155877"/>
                <a:ext cx="34644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86" t="-21667" r="-37500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/>
          <p:cNvCxnSpPr/>
          <p:nvPr/>
        </p:nvCxnSpPr>
        <p:spPr>
          <a:xfrm flipV="1">
            <a:off x="3368468" y="4529892"/>
            <a:ext cx="1570043" cy="890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3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2 L 0.13316 0.079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400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8559 -0.050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7.4.3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klouzavých </a:t>
            </a:r>
            <a:r>
              <a:rPr lang="cs-CZ" altLang="cs-CZ" sz="36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vektorů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0"/>
                <a:ext cx="8275126" cy="4431030"/>
              </a:xfrm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2c) mimoběžné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altLang="cs-CZ" sz="12800" dirty="0"/>
                  <a:t> </a:t>
                </a:r>
                <a14:m>
                  <m:oMath xmlns:m="http://schemas.openxmlformats.org/officeDocument/2006/math">
                    <m:r>
                      <a:rPr lang="cs-CZ" altLang="cs-CZ" sz="1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128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: lze redukovat na </a:t>
                </a:r>
                <a:b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</a:b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  dynamický šroub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;</a:t>
                </a:r>
                <a:r>
                  <a:rPr lang="cs-CZ" altLang="cs-CZ" sz="1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], kde</a:t>
                </a:r>
                <a14:m>
                  <m:oMath xmlns:m="http://schemas.openxmlformats.org/officeDocument/2006/math">
                    <m:r>
                      <a:rPr lang="cs-CZ" altLang="cs-CZ" sz="128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altLang="cs-CZ" sz="1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Dílčí kroky:</a:t>
                </a:r>
                <a:endParaRPr lang="cs-CZ" altLang="cs-CZ" sz="12800" b="1" i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d1) Každou sílu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lze </a:t>
                </a: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rovnoběžně </a:t>
                </a:r>
                <a:r>
                  <a:rPr lang="cs-CZ" altLang="cs-CZ" sz="12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přesunout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do </a:t>
                </a: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(libovolného) bodu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 doplněním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dvojice 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⊥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; platí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cs-CZ" altLang="cs-CZ" sz="1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d2) Každou dvojici (síla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+ silová dvojice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lze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nahradit dvojicí (</a:t>
                </a: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+ silová dvojice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kde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altLang="cs-CZ" sz="1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altLang="cs-CZ" sz="1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</a:t>
                </a:r>
                <a:r>
                  <a:rPr lang="cs-CZ" altLang="cs-CZ" sz="12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dynamický šroub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</a:t>
                </a:r>
                <a:endParaRPr lang="cs-CZ" altLang="cs-CZ" sz="12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     </a:t>
                </a: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0"/>
                <a:ext cx="8275126" cy="4431030"/>
              </a:xfrm>
              <a:blipFill rotWithShape="0">
                <a:blip r:embed="rId2"/>
                <a:stretch>
                  <a:fillRect l="-515" t="-3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7.4.3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klouzavých </a:t>
            </a:r>
            <a:r>
              <a:rPr lang="cs-CZ" altLang="cs-CZ" sz="36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vektorů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0"/>
                <a:ext cx="8275126" cy="1531345"/>
              </a:xfrm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d1) Každou sílu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lze rovnoběžně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přesunout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do (libovolného) bodu B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doplněním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dvojice 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⊥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; platí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1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cs-CZ" altLang="cs-CZ" sz="1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     </a:t>
                </a: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0"/>
                <a:ext cx="8275126" cy="1531345"/>
              </a:xfrm>
              <a:blipFill rotWithShape="0">
                <a:blip r:embed="rId2"/>
                <a:stretch>
                  <a:fillRect l="-515" t="-11155" b="-8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3382139" y="4021155"/>
            <a:ext cx="7164" cy="720592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4960356" y="4749632"/>
            <a:ext cx="13674" cy="748817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195244" y="4728542"/>
                <a:ext cx="3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244" y="4728542"/>
                <a:ext cx="34644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583360" y="3968836"/>
                <a:ext cx="34644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360" y="3968836"/>
                <a:ext cx="346449" cy="402931"/>
              </a:xfrm>
              <a:prstGeom prst="rect">
                <a:avLst/>
              </a:prstGeom>
              <a:blipFill rotWithShape="0">
                <a:blip r:embed="rId4"/>
                <a:stretch>
                  <a:fillRect t="-21212" r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3971851" y="4329851"/>
            <a:ext cx="56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latin typeface="Cambria Math" panose="02040503050406030204" pitchFamily="18" charset="0"/>
              </a:rPr>
              <a:t> </a:t>
            </a:r>
            <a:endParaRPr lang="en-GB" dirty="0"/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4973158" y="4016943"/>
            <a:ext cx="7164" cy="720592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857976" y="4582182"/>
                <a:ext cx="7860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cs-CZ" altLang="cs-CZ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altLang="cs-CZ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76" y="4582182"/>
                <a:ext cx="78609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ál 9"/>
          <p:cNvSpPr/>
          <p:nvPr/>
        </p:nvSpPr>
        <p:spPr>
          <a:xfrm>
            <a:off x="3346492" y="4707601"/>
            <a:ext cx="71294" cy="5854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02692" y="4083025"/>
                <a:ext cx="38661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‘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92" y="4083025"/>
                <a:ext cx="386611" cy="402931"/>
              </a:xfrm>
              <a:prstGeom prst="rect">
                <a:avLst/>
              </a:prstGeom>
              <a:blipFill rotWithShape="0">
                <a:blip r:embed="rId6"/>
                <a:stretch>
                  <a:fillRect t="-21212" r="-22222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347275" y="5027416"/>
                <a:ext cx="57967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alt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alt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‘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275" y="5027416"/>
                <a:ext cx="579671" cy="402931"/>
              </a:xfrm>
              <a:prstGeom prst="rect">
                <a:avLst/>
              </a:prstGeom>
              <a:blipFill rotWithShape="0">
                <a:blip r:embed="rId7"/>
                <a:stretch>
                  <a:fillRect t="-21212" r="-35789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6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5" grpId="1"/>
      <p:bldP spid="2" grpId="0"/>
      <p:bldP spid="10" grpId="0" animBg="1"/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(7.1) Soustava hmotných bodů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(7.1.1) Základní aditivní veličiny</a:t>
                </a:r>
                <a:endParaRPr lang="cs-CZ" altLang="cs-CZ" sz="3200" dirty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hmotnost </a:t>
                </a:r>
                <a14:m>
                  <m:oMath xmlns:m="http://schemas.openxmlformats.org/officeDocument/2006/math"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cs-CZ" altLang="cs-CZ" sz="3200" b="0" i="1" dirty="0" smtClean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hybnost</a:t>
                </a:r>
                <a:r>
                  <a:rPr lang="cs-CZ" altLang="cs-CZ" sz="32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altLang="cs-CZ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3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cs-CZ" altLang="cs-CZ" sz="2800" dirty="0"/>
                          <m:t> </m:t>
                        </m:r>
                      </m:e>
                    </m:acc>
                  </m:oMath>
                </a14:m>
                <a:endParaRPr lang="cs-CZ" altLang="cs-CZ" sz="3200" i="1" dirty="0" smtClean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cs-CZ" altLang="cs-CZ" sz="3200" b="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altLang="cs-CZ" sz="3200" b="0" i="1" dirty="0" err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cs-CZ" altLang="cs-CZ" sz="3200" dirty="0" smtClean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spin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cs-CZ" altLang="cs-CZ" sz="3200" dirty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kinetická energie</a:t>
                </a:r>
                <a14:m>
                  <m:oMath xmlns:m="http://schemas.openxmlformats.org/officeDocument/2006/math">
                    <m:r>
                      <a:rPr lang="cs-CZ" altLang="cs-CZ" sz="3200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cs-CZ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cs-CZ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altLang="cs-CZ" sz="3200" i="1" dirty="0" smtClean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síla</a:t>
                </a:r>
                <a:r>
                  <a:rPr lang="cs-CZ" altLang="cs-CZ" sz="32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3200" i="1" dirty="0" smtClean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moment síly</a:t>
                </a:r>
                <a14:m>
                  <m:oMath xmlns:m="http://schemas.openxmlformats.org/officeDocument/2006/math">
                    <m:r>
                      <a:rPr lang="cs-CZ" altLang="cs-CZ" sz="32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3200" i="1" dirty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b="1" i="1" dirty="0" smtClean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700" b="1" i="1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  <a:blipFill rotWithShape="0">
                <a:blip r:embed="rId2"/>
                <a:stretch>
                  <a:fillRect l="-541" t="-2941" b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310882"/>
            <a:ext cx="7886700" cy="1325563"/>
          </a:xfrm>
        </p:spPr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(7.4.3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klouzavých vektorů)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59653"/>
                <a:ext cx="8275126" cy="182994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d2</a:t>
                </a: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Každou dvojici (síla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32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+ silová dvojice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lze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nahradit dvojicí (síla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rgbClr val="32B50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rgbClr val="32B50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3200" i="1">
                        <a:solidFill>
                          <a:srgbClr val="32B503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3200" dirty="0">
                    <a:solidFill>
                      <a:srgbClr val="32B503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+ silová dvojice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),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kde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rgbClr val="32B50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rgbClr val="32B50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altLang="cs-CZ" sz="3200" i="1">
                        <a:solidFill>
                          <a:srgbClr val="32B503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alt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alt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32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</a:t>
                </a:r>
                <a:r>
                  <a:rPr lang="cs-CZ" altLang="cs-CZ" sz="3200" b="1" i="1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dynamický šroub</a:t>
                </a:r>
                <a:r>
                  <a:rPr lang="cs-CZ" altLang="cs-CZ" sz="3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59653"/>
                <a:ext cx="8275126" cy="1829942"/>
              </a:xfrm>
              <a:blipFill rotWithShape="0">
                <a:blip r:embed="rId2"/>
                <a:stretch>
                  <a:fillRect l="-515" t="-3667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2022529" y="3835832"/>
            <a:ext cx="0" cy="124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262753" y="3835832"/>
            <a:ext cx="15498" cy="1245674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494868" y="4723108"/>
            <a:ext cx="627681" cy="71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936210" y="4014061"/>
            <a:ext cx="627682" cy="70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130298" y="4707609"/>
            <a:ext cx="0" cy="530818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494868" y="4718002"/>
            <a:ext cx="635430" cy="249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936210" y="4145797"/>
            <a:ext cx="0" cy="57731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936210" y="4517756"/>
            <a:ext cx="627682" cy="205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1623060" y="3835832"/>
                <a:ext cx="3124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3835832"/>
                <a:ext cx="312420" cy="402931"/>
              </a:xfrm>
              <a:prstGeom prst="rect">
                <a:avLst/>
              </a:prstGeom>
              <a:blipFill rotWithShape="0">
                <a:blip r:embed="rId3"/>
                <a:stretch>
                  <a:fillRect t="-21212" r="-2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3174828" y="5559888"/>
                <a:ext cx="320040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28" y="5559888"/>
                <a:ext cx="320040" cy="410946"/>
              </a:xfrm>
              <a:prstGeom prst="rect">
                <a:avLst/>
              </a:prstGeom>
              <a:blipFill rotWithShape="0">
                <a:blip r:embed="rId4"/>
                <a:stretch>
                  <a:fillRect l="-5769" t="-20896" r="-2884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689428" y="3667965"/>
                <a:ext cx="320040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28" y="3667965"/>
                <a:ext cx="320040" cy="410946"/>
              </a:xfrm>
              <a:prstGeom prst="rect">
                <a:avLst/>
              </a:prstGeom>
              <a:blipFill rotWithShape="0">
                <a:blip r:embed="rId5"/>
                <a:stretch>
                  <a:fillRect t="-20896" r="-81132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se šipkou 29"/>
          <p:cNvCxnSpPr/>
          <p:nvPr/>
        </p:nvCxnSpPr>
        <p:spPr>
          <a:xfrm>
            <a:off x="2022529" y="5081506"/>
            <a:ext cx="34871" cy="1247369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2327394" y="3812595"/>
                <a:ext cx="31242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32B50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>
                              <a:solidFill>
                                <a:srgbClr val="32B50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cs-CZ" altLang="cs-CZ" b="0" i="1" smtClean="0">
                          <a:solidFill>
                            <a:srgbClr val="32B50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394" y="3812595"/>
                <a:ext cx="312420" cy="402931"/>
              </a:xfrm>
              <a:prstGeom prst="rect">
                <a:avLst/>
              </a:prstGeom>
              <a:blipFill rotWithShape="0">
                <a:blip r:embed="rId6"/>
                <a:stretch>
                  <a:fillRect t="-20896" r="-27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4318926" y="4658291"/>
                <a:ext cx="702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26" y="4658291"/>
                <a:ext cx="7022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3315754" y="4501209"/>
                <a:ext cx="496348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alt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754" y="4501209"/>
                <a:ext cx="496348" cy="423193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102156" y="5077665"/>
                <a:ext cx="496348" cy="41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solidFill>
                                <a:srgbClr val="32B50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 smtClean="0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altLang="cs-CZ" i="1" smtClean="0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56" y="5077665"/>
                <a:ext cx="496348" cy="410946"/>
              </a:xfrm>
              <a:prstGeom prst="rect">
                <a:avLst/>
              </a:prstGeom>
              <a:blipFill rotWithShape="0">
                <a:blip r:embed="rId9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5135309" y="5348647"/>
                <a:ext cx="496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i="1" smtClean="0">
                          <a:solidFill>
                            <a:srgbClr val="32B50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 </m:t>
                      </m:r>
                      <m:acc>
                        <m:accPr>
                          <m:chr m:val="⃗"/>
                          <m:ctrlPr>
                            <a:rPr lang="cs-CZ" altLang="cs-CZ" i="1">
                              <a:solidFill>
                                <a:srgbClr val="32B50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 smtClean="0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altLang="cs-CZ" i="1" smtClean="0">
                                  <a:solidFill>
                                    <a:srgbClr val="32B50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09" y="5348647"/>
                <a:ext cx="4963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0" r="-5975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090992" y="5015380"/>
                <a:ext cx="496348" cy="397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 </m:t>
                      </m:r>
                      <m:r>
                        <a:rPr lang="cs-CZ" alt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cs-CZ" alt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alt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92" y="5015380"/>
                <a:ext cx="496348" cy="397416"/>
              </a:xfrm>
              <a:prstGeom prst="rect">
                <a:avLst/>
              </a:prstGeom>
              <a:blipFill rotWithShape="0">
                <a:blip r:embed="rId11"/>
                <a:stretch>
                  <a:fillRect l="-3659" r="-56098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/>
          <p:nvPr/>
        </p:nvSpPr>
        <p:spPr>
          <a:xfrm>
            <a:off x="1622940" y="5679310"/>
            <a:ext cx="589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/>
              <a:t>výsledný dynamický šroub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40238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9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3981 L -0.23056 0.057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88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912 L -0.23195 0.058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94 0.05811 L -0.29063 0.0574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9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7.4.3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Skládání klouzavých </a:t>
            </a:r>
            <a:r>
              <a:rPr lang="cs-CZ" altLang="cs-CZ" sz="36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vektorů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0"/>
                <a:ext cx="8275126" cy="4661438"/>
              </a:xfrm>
              <a:ln>
                <a:noFill/>
              </a:ln>
            </p:spPr>
            <p:txBody>
              <a:bodyPr>
                <a:normAutofit fontScale="325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Obecné řešení:</a:t>
                </a:r>
                <a:endParaRPr lang="cs-CZ" altLang="cs-CZ" sz="12800" b="1" i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přesuneme dle d1)</a:t>
                </a: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doplněním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altLang="cs-CZ" sz="1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do počátku O</a:t>
                </a:r>
                <a:endParaRPr lang="cs-CZ" altLang="cs-CZ" sz="160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Sečteme všechny síly v</a:t>
                </a: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počátku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1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altLang="cs-CZ" sz="1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Σ</m:t>
                        </m:r>
                      </m:sub>
                    </m:sSub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Sečteme všechny </a:t>
                </a:r>
                <a:r>
                  <a:rPr lang="cs-CZ" altLang="cs-CZ" sz="1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dvojice </a:t>
                </a:r>
                <a:r>
                  <a:rPr lang="cs-CZ" altLang="cs-CZ" sz="12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cs-CZ" altLang="cs-CZ" sz="12800" dirty="0" smtClean="0">
                  <a:latin typeface="Calibri" panose="020F0502020204030204" pitchFamily="34" charset="0"/>
                </a:endParaRP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 smtClean="0"/>
                  <a:t>Převedeme dle d2) na </a:t>
                </a:r>
              </a:p>
              <a:p>
                <a:pPr marL="1479550" indent="-1371600">
                  <a:buSzPct val="45000"/>
                  <a:buAutoNum type="arabicParenR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dirty="0"/>
                  <a:t> </a:t>
                </a:r>
                <a:r>
                  <a:rPr lang="cs-CZ" altLang="cs-CZ" sz="12800" dirty="0" smtClean="0"/>
                  <a:t>dynamický šroub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0"/>
                <a:ext cx="8275126" cy="4661438"/>
              </a:xfrm>
              <a:blipFill rotWithShape="0">
                <a:blip r:embed="rId2"/>
                <a:stretch>
                  <a:fillRect l="-1473" t="-6013" b="-31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7.4.5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Těžiště; metacentrum apod.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49"/>
                <a:ext cx="8016586" cy="4437447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Těžiště: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výslednice homogenního tíhového pole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(obecně: výslednice pole)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Metacentrum: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výslednice vztlakového pole na potopenou část lodi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Stře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</m:acc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náboje: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pro </a:t>
                </a:r>
                <a14:m>
                  <m:oMath xmlns:m="http://schemas.openxmlformats.org/officeDocument/2006/math">
                    <m:r>
                      <a:rPr lang="cs-CZ" altLang="cs-CZ" sz="3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cs-CZ" altLang="cs-CZ" sz="3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cs-CZ" altLang="cs-CZ" sz="3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≠</m:t>
                        </m:r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</m:nary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je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42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𝐸</m:t>
                      </m:r>
                      <m:acc>
                        <m:accPr>
                          <m:chr m:val="⃗"/>
                          <m:ctrlPr>
                            <a:rPr lang="cs-CZ" altLang="cs-CZ" sz="4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4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𝑅</m:t>
                          </m:r>
                        </m:e>
                      </m:acc>
                      <m:r>
                        <a:rPr lang="cs-CZ" altLang="cs-CZ" sz="42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4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cs-CZ" altLang="cs-CZ" sz="4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altLang="cs-CZ" sz="4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cs-CZ" altLang="cs-CZ" sz="4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cs-CZ" altLang="cs-CZ" sz="4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altLang="cs-CZ" sz="42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altLang="cs-CZ" sz="4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4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altLang="cs-CZ" sz="4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cs-CZ" altLang="cs-CZ" sz="4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49"/>
                <a:ext cx="8016586" cy="4437447"/>
              </a:xfrm>
              <a:blipFill rotWithShape="0">
                <a:blip r:embed="rId2"/>
                <a:stretch>
                  <a:fillRect l="-837" t="-5082" r="-26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7.5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Dynamika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49"/>
                <a:ext cx="8016586" cy="44374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 </a:t>
                </a:r>
                <a:r>
                  <a:rPr lang="cs-CZ" altLang="cs-CZ" sz="3800" b="1" i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</a:t>
                </a:r>
                <a:r>
                  <a:rPr lang="cs-CZ" altLang="cs-CZ" sz="3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je soustava </a:t>
                </a:r>
                <a14:m>
                  <m:oMath xmlns:m="http://schemas.openxmlformats.org/officeDocument/2006/math">
                    <m:r>
                      <a:rPr lang="cs-CZ" altLang="cs-CZ" sz="3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HB s vazbami zaručujícími pevnost (stálé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3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38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AB</m:t>
                        </m:r>
                      </m:sub>
                    </m:sSub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</a:t>
                </a:r>
                <a:endParaRPr lang="cs-CZ" altLang="cs-CZ" sz="3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Vazbové síly (vnitřní):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5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5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5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540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AB</m:t>
                        </m:r>
                      </m:sub>
                    </m:sSub>
                    <m:r>
                      <a:rPr lang="cs-CZ" altLang="cs-CZ" sz="5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∥</m:t>
                    </m:r>
                    <m:sSub>
                      <m:sSubPr>
                        <m:ctrlPr>
                          <a:rPr lang="cs-CZ" altLang="cs-CZ" sz="4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4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480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B</m:t>
                        </m:r>
                      </m:sub>
                    </m:sSub>
                    <m:r>
                      <a:rPr lang="cs-CZ" altLang="cs-CZ" sz="4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cs-CZ" altLang="cs-CZ" sz="4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4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440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A</m:t>
                        </m:r>
                      </m:sub>
                    </m:sSub>
                  </m:oMath>
                </a14:m>
                <a:endParaRPr lang="cs-CZ" altLang="cs-CZ" sz="44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4200" dirty="0" smtClean="0"/>
                  <a:t>Dle 3NZ: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4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4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480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AB</m:t>
                        </m:r>
                      </m:sub>
                    </m:sSub>
                    <m:r>
                      <a:rPr lang="cs-CZ" altLang="cs-CZ" sz="4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=−</m:t>
                    </m:r>
                    <m:sSub>
                      <m:sSubPr>
                        <m:ctrlPr>
                          <a:rPr lang="cs-CZ" altLang="cs-CZ" sz="4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44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44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cs-CZ" altLang="cs-CZ" sz="440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A</m:t>
                        </m:r>
                      </m:sub>
                    </m:sSub>
                  </m:oMath>
                </a14:m>
                <a:endParaRPr lang="cs-CZ" altLang="cs-CZ" sz="4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4200" dirty="0" smtClean="0"/>
                  <a:t>V rámci dynamiky TT vypadnou, jen zaručují neproměnnost TT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49"/>
                <a:ext cx="8016586" cy="4437447"/>
              </a:xfrm>
              <a:blipFill rotWithShape="0">
                <a:blip r:embed="rId2"/>
                <a:stretch>
                  <a:fillRect l="-1521" t="-3571" r="-3954" b="-1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(7.5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Dynamika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T)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902249"/>
            <a:ext cx="8016586" cy="4437447"/>
          </a:xfrm>
          <a:ln>
            <a:noFill/>
          </a:ln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Časová změna hybnosti TT je rovna výslednici vnějších sil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800" dirty="0" err="1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Časová </a:t>
            </a:r>
            <a:r>
              <a:rPr lang="cs-CZ" altLang="cs-CZ" sz="3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změna </a:t>
            </a: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momentu hybnosti </a:t>
            </a:r>
            <a:r>
              <a:rPr lang="cs-CZ" altLang="cs-CZ" sz="3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TT je rovna výslednici </a:t>
            </a: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momentů vnějších sil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8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94154" y="2877320"/>
                <a:ext cx="2636427" cy="1103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cs-CZ" altLang="cs-CZ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altLang="cs-CZ" sz="28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ext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54" y="2877320"/>
                <a:ext cx="2636427" cy="11037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3394154" y="4816245"/>
                <a:ext cx="2583135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altLang="cs-CZ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cs-CZ" altLang="cs-CZ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altLang="cs-CZ" sz="28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ext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54" y="4816245"/>
                <a:ext cx="2583135" cy="1063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9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7.6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Rovnováha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902249"/>
            <a:ext cx="8016586" cy="4437447"/>
          </a:xfrm>
          <a:ln>
            <a:noFill/>
          </a:ln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Aby TT zůstalo v rovnováze: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výslednice vnějších sil nulová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výslednice momentů vnějších </a:t>
            </a:r>
            <a:r>
              <a:rPr lang="cs-CZ" altLang="cs-CZ" sz="3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sil nulová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800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800" dirty="0" err="1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38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179197" y="4120972"/>
                <a:ext cx="4785605" cy="1272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6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altLang="cs-CZ" sz="3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3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altLang="cs-CZ" sz="36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ext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6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6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e>
                      </m:acc>
                      <m:r>
                        <a:rPr lang="cs-CZ" altLang="cs-CZ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  ; </m:t>
                      </m:r>
                      <m:f>
                        <m:fPr>
                          <m:ctrlPr>
                            <a:rPr lang="cs-CZ" altLang="cs-CZ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6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altLang="cs-CZ" sz="3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3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3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altLang="cs-CZ" sz="36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ext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6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6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97" y="4120972"/>
                <a:ext cx="4785605" cy="1272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8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365716"/>
            <a:ext cx="7886700" cy="1325563"/>
          </a:xfrm>
        </p:spPr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7.7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Rotace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kolem pevné osy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04268" y="2004564"/>
                <a:ext cx="6652108" cy="4437447"/>
              </a:xfrm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1 stupeň volnosti (úhel </a:t>
                </a:r>
                <a14:m>
                  <m:oMath xmlns:m="http://schemas.openxmlformats.org/officeDocument/2006/math">
                    <m:r>
                      <a:rPr lang="cs-CZ" altLang="cs-CZ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𝜑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4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4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acc>
                      <m:r>
                        <a:rPr lang="cs-CZ" altLang="cs-CZ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 :</m:t>
                      </m:r>
                      <m:r>
                        <a:rPr lang="cs-CZ" altLang="cs-CZ" sz="4000" i="1" dirty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cs-CZ" altLang="cs-CZ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altLang="cs-CZ" sz="3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36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d</m:t>
                              </m:r>
                              <m:r>
                                <a:rPr lang="cs-CZ" altLang="cs-CZ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6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6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osa o; směr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4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cs-CZ" altLang="cs-CZ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o</m:t>
                            </m:r>
                          </m:e>
                        </m:acc>
                      </m:e>
                      <m:sub>
                        <m:r>
                          <a:rPr lang="cs-CZ" altLang="cs-CZ" sz="4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cs-CZ" altLang="cs-CZ" sz="4000" i="1" dirty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altLang="cs-CZ" sz="40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40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4000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cs-CZ" altLang="cs-CZ" sz="40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polohový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4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4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</m:acc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Kolmá vzdálenost od osy: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6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altLang="cs-C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⊥</m:t>
                        </m:r>
                      </m:sub>
                    </m:sSub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5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5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  <m:r>
                        <a:rPr lang="cs-CZ" altLang="cs-CZ" sz="5400" i="1" dirty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cs-CZ" altLang="cs-CZ" sz="480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4800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4800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sz="4800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∥</m:t>
                          </m:r>
                        </m:sub>
                      </m:sSub>
                      <m:r>
                        <a:rPr lang="cs-CZ" altLang="cs-CZ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4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4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4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sz="4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cs-CZ" altLang="cs-CZ" sz="48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5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5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  <m:r>
                        <a:rPr lang="cs-CZ" altLang="cs-CZ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cs-CZ" altLang="cs-CZ" sz="5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5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5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cs-CZ" altLang="cs-CZ" sz="5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altLang="cs-CZ" sz="5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5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5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altLang="cs-CZ" sz="5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altLang="cs-CZ" sz="5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5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5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5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altLang="cs-CZ" sz="5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5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5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5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cs-CZ" altLang="cs-CZ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cs-CZ" altLang="cs-CZ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×</m:t>
                      </m:r>
                      <m:r>
                        <a:rPr lang="cs-CZ" altLang="cs-CZ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cs-CZ" altLang="cs-CZ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  <m:r>
                        <a:rPr lang="cs-CZ" altLang="cs-CZ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altLang="cs-CZ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acc>
                      <m:r>
                        <a:rPr lang="cs-CZ" altLang="cs-CZ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cs-CZ" altLang="cs-CZ" sz="3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268" y="2004564"/>
                <a:ext cx="6652108" cy="4437447"/>
              </a:xfrm>
              <a:blipFill rotWithShape="0">
                <a:blip r:embed="rId8"/>
                <a:stretch>
                  <a:fillRect l="-92" t="-3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6782446" y="3440624"/>
            <a:ext cx="42620" cy="1356101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823129" y="3688596"/>
            <a:ext cx="1144937" cy="286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813971" y="3952068"/>
            <a:ext cx="1175405" cy="852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6813971" y="3719594"/>
            <a:ext cx="39934" cy="10771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328239" y="3255958"/>
                <a:ext cx="398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39" y="3255958"/>
                <a:ext cx="39802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547762" y="4117429"/>
                <a:ext cx="374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762" y="4117429"/>
                <a:ext cx="37477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1311" r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501355" y="3534928"/>
                <a:ext cx="374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55" y="3534928"/>
                <a:ext cx="3747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39" t="-21667" r="-16393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428099" y="3932763"/>
                <a:ext cx="374778" cy="37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99" y="3932763"/>
                <a:ext cx="374778" cy="375231"/>
              </a:xfrm>
              <a:prstGeom prst="rect">
                <a:avLst/>
              </a:prstGeom>
              <a:blipFill rotWithShape="0">
                <a:blip r:embed="rId6"/>
                <a:stretch>
                  <a:fillRect t="-20968" r="-1935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7"/>
          <p:cNvCxnSpPr/>
          <p:nvPr/>
        </p:nvCxnSpPr>
        <p:spPr>
          <a:xfrm flipV="1">
            <a:off x="6805186" y="2416422"/>
            <a:ext cx="42620" cy="32701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90232" y="1969598"/>
            <a:ext cx="3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</a:t>
            </a:r>
            <a:endParaRPr lang="en-GB" dirty="0"/>
          </a:p>
        </p:txBody>
      </p:sp>
      <p:sp>
        <p:nvSpPr>
          <p:cNvPr id="10" name="Ovál 9"/>
          <p:cNvSpPr/>
          <p:nvPr/>
        </p:nvSpPr>
        <p:spPr>
          <a:xfrm>
            <a:off x="5525146" y="3153905"/>
            <a:ext cx="2595966" cy="1069383"/>
          </a:xfrm>
          <a:prstGeom prst="ellipse">
            <a:avLst/>
          </a:prstGeom>
          <a:noFill/>
          <a:ln w="63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7.7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Rotace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kolem pevné osy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02250"/>
                <a:ext cx="5183214" cy="98818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Posuvná </a:t>
                </a:r>
                <a:r>
                  <a:rPr lang="cs-CZ" altLang="cs-CZ" sz="32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rychlost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bodu:</a:t>
                </a:r>
                <a:b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</a:b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</m:acc>
                    <m:r>
                      <a:rPr lang="cs-CZ" altLang="cs-CZ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cs-CZ" altLang="cs-CZ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sSub>
                      <m:sSubPr>
                        <m:ctrlPr>
                          <a:rPr lang="cs-CZ" altLang="cs-CZ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altLang="cs-CZ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⊥</m:t>
                        </m:r>
                      </m:sub>
                    </m:sSub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02250"/>
                <a:ext cx="5183214" cy="988182"/>
              </a:xfrm>
              <a:blipFill rotWithShape="0">
                <a:blip r:embed="rId15"/>
                <a:stretch>
                  <a:fillRect l="-824" t="-12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782446" y="3440624"/>
            <a:ext cx="42620" cy="1356101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823129" y="3688596"/>
            <a:ext cx="1144937" cy="286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813971" y="3952068"/>
            <a:ext cx="1175405" cy="852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328239" y="3255958"/>
                <a:ext cx="398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39" y="3255958"/>
                <a:ext cx="398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547762" y="4117429"/>
                <a:ext cx="374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762" y="4117429"/>
                <a:ext cx="37477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1311" r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501355" y="3534928"/>
                <a:ext cx="374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55" y="3534928"/>
                <a:ext cx="3747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39" t="-21667" r="-16393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428099" y="3932763"/>
                <a:ext cx="374778" cy="37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i="1" dirty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i="1" dirty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altLang="cs-CZ" i="1" dirty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99" y="3932763"/>
                <a:ext cx="374778" cy="375231"/>
              </a:xfrm>
              <a:prstGeom prst="rect">
                <a:avLst/>
              </a:prstGeom>
              <a:blipFill rotWithShape="0">
                <a:blip r:embed="rId7"/>
                <a:stretch>
                  <a:fillRect t="-20968" r="-1935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 flipV="1">
            <a:off x="6805186" y="2416422"/>
            <a:ext cx="42620" cy="32701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390232" y="1969598"/>
            <a:ext cx="3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</a:t>
            </a:r>
            <a:endParaRPr lang="en-GB" dirty="0"/>
          </a:p>
        </p:txBody>
      </p:sp>
      <p:sp>
        <p:nvSpPr>
          <p:cNvPr id="17" name="Ovál 16"/>
          <p:cNvSpPr/>
          <p:nvPr/>
        </p:nvSpPr>
        <p:spPr>
          <a:xfrm>
            <a:off x="5525146" y="3153905"/>
            <a:ext cx="2595966" cy="1069383"/>
          </a:xfrm>
          <a:prstGeom prst="ellipse">
            <a:avLst/>
          </a:prstGeom>
          <a:noFill/>
          <a:ln w="63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7968066" y="3625290"/>
            <a:ext cx="346775" cy="3500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10817" y="2767125"/>
                <a:ext cx="6276815" cy="3222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i="1" dirty="0" smtClean="0">
                    <a:latin typeface="+mn-lt"/>
                  </a:rPr>
                  <a:t>hybnost</a:t>
                </a:r>
                <a:r>
                  <a:rPr lang="cs-CZ" sz="3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cs-CZ" sz="3200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cs-CZ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cs-CZ" sz="3200" dirty="0" smtClean="0">
                  <a:latin typeface="+mn-lt"/>
                </a:endParaRPr>
              </a:p>
              <a:p>
                <a:r>
                  <a:rPr lang="cs-CZ" sz="3200" b="1" i="1" dirty="0" smtClean="0">
                    <a:latin typeface="+mn-lt"/>
                  </a:rPr>
                  <a:t>moment hybnosti </a:t>
                </a:r>
                <a:r>
                  <a:rPr lang="cs-CZ" sz="3200" dirty="0" smtClean="0">
                    <a:latin typeface="+mn-lt"/>
                  </a:rPr>
                  <a:t>vůči ose o:</a:t>
                </a:r>
              </a:p>
              <a:p>
                <a:r>
                  <a:rPr lang="cs-CZ" sz="32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cs-CZ" sz="3200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cs-CZ" sz="3200" dirty="0" smtClean="0">
                  <a:latin typeface="+mn-lt"/>
                </a:endParaRPr>
              </a:p>
              <a:p>
                <a:r>
                  <a:rPr lang="cs-CZ" sz="3200" dirty="0" smtClean="0"/>
                  <a:t>     </a:t>
                </a:r>
                <a14:m>
                  <m:oMath xmlns:m="http://schemas.openxmlformats.org/officeDocument/2006/math">
                    <m:r>
                      <a:rPr lang="cs-CZ" sz="32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acc>
                      <m:accPr>
                        <m:chr m:val="⃗"/>
                        <m:ctrlP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sSub>
                      <m:sSub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3200" dirty="0" smtClean="0">
                  <a:latin typeface="+mn-lt"/>
                </a:endParaRPr>
              </a:p>
              <a:p>
                <a:r>
                  <a:rPr lang="cs-CZ" sz="3200" dirty="0" smtClean="0">
                    <a:latin typeface="+mn-lt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32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cs-CZ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sz="3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b="0" i="1" dirty="0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</m:oMath>
                </a14:m>
                <a:endParaRPr lang="cs-CZ" sz="3200" dirty="0" smtClean="0">
                  <a:latin typeface="+mn-lt"/>
                </a:endParaRPr>
              </a:p>
              <a:p>
                <a:r>
                  <a:rPr lang="cs-CZ" sz="3200" b="1" i="1" dirty="0" smtClean="0">
                    <a:latin typeface="+mn-lt"/>
                  </a:rPr>
                  <a:t>moment setrvačnosti </a:t>
                </a:r>
                <a14:m>
                  <m:oMath xmlns:m="http://schemas.openxmlformats.org/officeDocument/2006/math">
                    <m:r>
                      <a:rPr lang="cs-CZ" sz="32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cs-CZ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cs-C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cs-CZ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GB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7" y="2767125"/>
                <a:ext cx="6276815" cy="3222292"/>
              </a:xfrm>
              <a:prstGeom prst="rect">
                <a:avLst/>
              </a:prstGeom>
              <a:blipFill rotWithShape="0">
                <a:blip r:embed="rId14"/>
                <a:stretch>
                  <a:fillRect l="-2527" t="-189" b="-5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3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(7.7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Rotace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kolem pevné osy)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1915" y="1534129"/>
                <a:ext cx="7947197" cy="1593669"/>
              </a:xfrm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28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Steinerova věta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 momentu setrvačnosti TT vůči ose neprocházející těžištěm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96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1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cs-CZ" altLang="cs-CZ" sz="1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𝐼</m:t>
                          </m:r>
                        </m:e>
                        <m:sup>
                          <m:r>
                            <a:rPr lang="cs-CZ" altLang="cs-CZ" sz="1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′</m:t>
                          </m:r>
                        </m:sup>
                      </m:sSup>
                      <m:r>
                        <a:rPr lang="cs-CZ" altLang="cs-CZ" sz="1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cs-CZ" altLang="cs-CZ" sz="1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𝐼</m:t>
                      </m:r>
                      <m:r>
                        <a:rPr lang="cs-CZ" altLang="cs-CZ" sz="1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cs-CZ" altLang="cs-CZ" sz="1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𝑀</m:t>
                      </m:r>
                      <m:sSup>
                        <m:sSupPr>
                          <m:ctrlPr>
                            <a:rPr lang="cs-CZ" altLang="cs-CZ" sz="1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cs-CZ" altLang="cs-CZ" sz="1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h</m:t>
                          </m:r>
                        </m:e>
                        <m:sup>
                          <m:r>
                            <a:rPr lang="cs-CZ" altLang="cs-CZ" sz="1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altLang="cs-CZ" sz="1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915" y="1534129"/>
                <a:ext cx="7947197" cy="1593669"/>
              </a:xfrm>
              <a:blipFill rotWithShape="0">
                <a:blip r:embed="rId13"/>
                <a:stretch>
                  <a:fillRect l="-537" t="-126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856141" y="4958997"/>
            <a:ext cx="2126002" cy="15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522988" y="4605192"/>
                <a:ext cx="374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88" y="4605192"/>
                <a:ext cx="37477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/>
          <p:cNvCxnSpPr/>
          <p:nvPr/>
        </p:nvCxnSpPr>
        <p:spPr>
          <a:xfrm flipV="1">
            <a:off x="2960833" y="2869534"/>
            <a:ext cx="42620" cy="32701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706919" y="3518707"/>
            <a:ext cx="3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</a:t>
            </a:r>
            <a:endParaRPr lang="en-GB" dirty="0"/>
          </a:p>
        </p:txBody>
      </p:sp>
      <p:sp>
        <p:nvSpPr>
          <p:cNvPr id="17" name="Ovál 16"/>
          <p:cNvSpPr/>
          <p:nvPr/>
        </p:nvSpPr>
        <p:spPr>
          <a:xfrm rot="18862561">
            <a:off x="2014731" y="4424306"/>
            <a:ext cx="1977444" cy="1069383"/>
          </a:xfrm>
          <a:prstGeom prst="ellipse">
            <a:avLst/>
          </a:prstGeom>
          <a:noFill/>
          <a:ln w="63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706607" y="3741435"/>
                <a:ext cx="336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7" y="3741435"/>
                <a:ext cx="336032" cy="369332"/>
              </a:xfrm>
              <a:prstGeom prst="rect">
                <a:avLst/>
              </a:prstGeom>
              <a:blipFill rotWithShape="0">
                <a:blip r:embed="rId23"/>
                <a:stretch>
                  <a:fillRect r="-8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98893" y="3674065"/>
                <a:ext cx="336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3" y="3674065"/>
                <a:ext cx="336032" cy="369332"/>
              </a:xfrm>
              <a:prstGeom prst="rect">
                <a:avLst/>
              </a:prstGeom>
              <a:blipFill rotWithShape="0">
                <a:blip r:embed="rId24"/>
                <a:stretch>
                  <a:fillRect r="-8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ál 23"/>
          <p:cNvSpPr/>
          <p:nvPr/>
        </p:nvSpPr>
        <p:spPr>
          <a:xfrm>
            <a:off x="2928803" y="4903061"/>
            <a:ext cx="106681" cy="116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ovéPole 24"/>
          <p:cNvSpPr txBox="1"/>
          <p:nvPr/>
        </p:nvSpPr>
        <p:spPr>
          <a:xfrm>
            <a:off x="2656325" y="4984416"/>
            <a:ext cx="3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381617" y="3129440"/>
                <a:ext cx="4522159" cy="233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</m:sSub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cs-CZ" sz="2400" b="0" dirty="0" smtClean="0"/>
              </a:p>
              <a:p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400" dirty="0"/>
              </a:p>
              <a:p>
                <a:r>
                  <a:rPr lang="cs-CZ" sz="2400" dirty="0" smtClean="0"/>
                  <a:t> 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cs-CZ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h𝑥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cs-CZ" sz="2400" dirty="0" smtClean="0"/>
              </a:p>
              <a:p>
                <a:r>
                  <a:rPr lang="cs-CZ" sz="2400" dirty="0" smtClean="0"/>
                  <a:t>roznásobíme a vytkneme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s-CZ" sz="2400" dirty="0" smtClean="0"/>
                  <a:t> </a:t>
                </a:r>
              </a:p>
              <a:p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cs-CZ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cs-CZ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h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sz="2400" i="1" strike="sngStrik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sz="2400" i="1" strike="sngStrik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i="1" strike="sngStrik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cs-CZ" sz="2400" strike="sngStrike" dirty="0" smtClean="0"/>
              </a:p>
              <a:p>
                <a:r>
                  <a:rPr lang="cs-CZ" sz="2400" dirty="0" err="1" smtClean="0"/>
                  <a:t>posl</a:t>
                </a:r>
                <a:r>
                  <a:rPr lang="cs-CZ" sz="2400" dirty="0" smtClean="0"/>
                  <a:t>. čl. = 0 z </a:t>
                </a:r>
                <a:r>
                  <a:rPr lang="cs-CZ" sz="2400" dirty="0" err="1" smtClean="0"/>
                  <a:t>def</a:t>
                </a:r>
                <a:r>
                  <a:rPr lang="cs-CZ" sz="2400" dirty="0" smtClean="0"/>
                  <a:t>. těžiště</a:t>
                </a:r>
                <a:endParaRPr lang="en-GB" sz="24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17" y="3129440"/>
                <a:ext cx="4522159" cy="2339936"/>
              </a:xfrm>
              <a:prstGeom prst="rect">
                <a:avLst/>
              </a:prstGeom>
              <a:blipFill rotWithShape="0">
                <a:blip r:embed="rId27"/>
                <a:stretch>
                  <a:fillRect l="-2156" t="-8333" b="-22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3489 -0.000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3003 -0.0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37465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-3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2378 0.0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46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build="allAtOnce"/>
      <p:bldP spid="22" grpId="1" build="allAtOnce"/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(7.7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Rotace T</a:t>
            </a:r>
            <a:r>
              <a:rPr lang="cs-CZ" altLang="cs-CZ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 kolem pevné osy)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1915" y="1534129"/>
                <a:ext cx="8335624" cy="2030481"/>
              </a:xfrm>
              <a:ln>
                <a:noFill/>
              </a:ln>
            </p:spPr>
            <p:txBody>
              <a:bodyPr>
                <a:normAutofit fontScale="325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Kinetická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9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sz="9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k</m:t>
                        </m:r>
                      </m:sub>
                    </m:sSub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součet dílčích kinetických energií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b="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sz="98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k</m:t>
                        </m:r>
                      </m:sub>
                    </m:sSub>
                    <m:r>
                      <a:rPr lang="cs-CZ" altLang="cs-CZ" sz="9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l-GR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e>
                    </m:nary>
                    <m:sSub>
                      <m:sSubPr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cs-CZ" altLang="cs-CZ" sz="9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l-GR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cs-CZ" altLang="cs-CZ" sz="9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⊥</m:t>
                        </m:r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cs-CZ" altLang="cs-CZ" sz="9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cs-CZ" altLang="cs-CZ" sz="9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p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cs-CZ" altLang="cs-CZ" sz="9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l-GR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  <m:r>
                          <a:rPr lang="cs-CZ" altLang="cs-CZ" sz="9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p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cs-CZ" altLang="cs-CZ" sz="9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Věta o momentu hybnosti: podobné zjednodušení</a:t>
                </a:r>
                <a:endParaRPr lang="cs-CZ" altLang="cs-CZ" sz="96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1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8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915" y="1534129"/>
                <a:ext cx="8335624" cy="2030481"/>
              </a:xfrm>
              <a:blipFill rotWithShape="0">
                <a:blip r:embed="rId8"/>
                <a:stretch>
                  <a:fillRect l="-512" t="-9910" r="-1096" b="-39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278610" y="3493257"/>
                <a:ext cx="6470542" cy="138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2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GB" sz="32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sz="320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10" y="3493257"/>
                <a:ext cx="6470542" cy="13872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7.1.2 Střed hmotnosti apod.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b="1" i="1" dirty="0" smtClean="0"/>
                  <a:t>Střed hmotnosti </a:t>
                </a:r>
                <a:r>
                  <a:rPr lang="cs-CZ" altLang="cs-CZ" sz="3200" dirty="0" smtClean="0"/>
                  <a:t>neboli</a:t>
                </a:r>
                <a:r>
                  <a:rPr lang="cs-CZ" altLang="cs-CZ" sz="3200" b="1" i="1" dirty="0" smtClean="0"/>
                  <a:t> hmotný střed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Lze definovat pro každou soustavu HB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altLang="cs-CZ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cs-CZ" altLang="cs-CZ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altLang="cs-CZ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32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altLang="cs-CZ" sz="32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altLang="cs-CZ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3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altLang="cs-CZ" sz="32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altLang="cs-CZ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32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altLang="cs-CZ" sz="32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Platí tedy</a:t>
                </a:r>
                <a:endParaRPr lang="cs-CZ" altLang="cs-CZ" sz="3200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altLang="cs-CZ" sz="32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altLang="cs-CZ" sz="32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altLang="cs-CZ" sz="3200" b="1" i="1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a analogicky pro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altLang="cs-CZ" sz="3200" i="1" dirty="0" smtClean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Spojitě: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cs-CZ" altLang="cs-CZ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cs-CZ" altLang="cs-CZ" sz="28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cs-CZ" altLang="cs-CZ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altLang="cs-CZ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altLang="cs-CZ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nary>
                            <m:naryPr>
                              <m:ctrlPr>
                                <a:rPr lang="cs-CZ" altLang="cs-CZ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l-GR" altLang="cs-CZ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sub>
                            <m:sup/>
                            <m:e>
                              <m:r>
                                <a:rPr lang="cs-CZ" altLang="cs-CZ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sty m:val="p"/>
                                </m:rPr>
                                <a:rPr lang="cs-CZ" altLang="cs-CZ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cs-CZ" altLang="cs-CZ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cs-CZ" altLang="cs-CZ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altLang="cs-CZ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altLang="cs-CZ" sz="28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m:rPr>
                                      <m:nor/>
                                    </m:rPr>
                                    <a:rPr lang="cs-CZ" altLang="cs-CZ" sz="2800" dirty="0"/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cs-CZ" altLang="cs-CZ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cs-CZ" altLang="cs-CZ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cs-CZ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r>
                            <a:rPr lang="cs-CZ" altLang="cs-CZ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l-GR" altLang="cs-CZ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cs-CZ" altLang="cs-CZ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cs-CZ" altLang="cs-CZ" sz="2800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cs-CZ" altLang="cs-CZ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cs-CZ" altLang="cs-CZ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altLang="cs-CZ" sz="27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  <a:blipFill rotWithShape="0">
                <a:blip r:embed="rId2"/>
                <a:stretch>
                  <a:fillRect l="-77" t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44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7.8.1 Tenzor setrvačnosti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Známe moment pro rotaci kolem pevné osy; hledáme obecně.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600" dirty="0" smtClean="0">
                    <a:solidFill>
                      <a:schemeClr val="tx1"/>
                    </a:solidFill>
                    <a:cs typeface="Calibri" panose="020F0502020204030204" pitchFamily="34" charset="0"/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9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96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96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altLang="cs-CZ" sz="9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r>
                      <a:rPr lang="cs-CZ" altLang="cs-CZ" sz="9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9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9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cs-CZ" altLang="cs-CZ" sz="9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sSub>
                      <m:sSubPr>
                        <m:ctrlPr>
                          <a:rPr lang="cs-CZ" altLang="cs-CZ" sz="9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9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9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altLang="cs-CZ" sz="9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pro </a:t>
                </a:r>
                <a14:m>
                  <m:oMath xmlns:m="http://schemas.openxmlformats.org/officeDocument/2006/math">
                    <m:r>
                      <a:rPr lang="cs-CZ" altLang="cs-CZ" sz="9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-</a:t>
                </a:r>
                <a:r>
                  <a:rPr lang="cs-CZ" altLang="cs-CZ" sz="98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tý</a:t>
                </a: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bod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9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9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je úměrný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98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9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ale jsou různé směry!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b="1" i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Laboratorní soustava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100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0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10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  <m:r>
                      <a:rPr lang="cs-CZ" altLang="cs-CZ" sz="10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10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10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cs-CZ" altLang="cs-CZ" sz="10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×</m:t>
                        </m:r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cs-CZ" altLang="cs-CZ" sz="10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10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10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cs-CZ" altLang="cs-CZ" sz="10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×</m:t>
                        </m:r>
                        <m:sSub>
                          <m:sSubPr>
                            <m:ctrlPr>
                              <a:rPr lang="cs-CZ" altLang="cs-CZ" sz="10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10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10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cs-CZ" altLang="cs-CZ" sz="10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10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10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cs-CZ" altLang="cs-CZ" sz="10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cs-CZ" altLang="cs-CZ" sz="10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altLang="cs-CZ" sz="9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9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</m:acc>
                        <m:r>
                          <a:rPr lang="cs-CZ" altLang="cs-CZ" sz="9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×</m:t>
                        </m:r>
                        <m:sSub>
                          <m:sSubPr>
                            <m:ctrlP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0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cs-CZ" altLang="cs-CZ" sz="10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cs-CZ" altLang="cs-CZ" sz="10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cs-CZ" altLang="cs-CZ" sz="10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nary>
                  </m:oMath>
                </a14:m>
                <a:endParaRPr lang="cs-CZ" altLang="cs-CZ" sz="9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115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   </m:t>
                    </m:r>
                    <m:r>
                      <a:rPr lang="cs-CZ" altLang="cs-CZ" sz="11500" i="1" dirty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1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1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1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cs-CZ" altLang="cs-CZ" sz="115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d>
                          <m:dPr>
                            <m:ctrlPr>
                              <a:rPr lang="cs-CZ" altLang="cs-CZ" sz="1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altLang="cs-CZ" sz="105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10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𝜔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cs-CZ" altLang="cs-CZ" sz="115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115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cs-CZ" altLang="cs-CZ" sz="115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altLang="cs-CZ" sz="115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cs-CZ" sz="115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altLang="cs-CZ" sz="105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altLang="cs-CZ" sz="115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cs-CZ" altLang="cs-CZ" sz="115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altLang="cs-CZ" sz="11500" i="1" dirty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cs-CZ" sz="11500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cs-CZ" altLang="cs-CZ" sz="115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nary>
                    <m:sSub>
                      <m:sSubPr>
                        <m:ctrlP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15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115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r>
                      <a:rPr lang="cs-CZ" altLang="cs-CZ" sz="115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(</m:t>
                    </m:r>
                    <m:acc>
                      <m:accPr>
                        <m:chr m:val="⃗"/>
                        <m:ctrlPr>
                          <a:rPr lang="cs-CZ" altLang="cs-CZ" sz="10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10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sSub>
                      <m:sSubPr>
                        <m:ctrlP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10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cs-CZ" altLang="cs-CZ" sz="115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115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cs-CZ" altLang="cs-CZ" sz="115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  <m:r>
                      <a:rPr lang="cs-CZ" altLang="cs-CZ" sz="115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))</m:t>
                    </m:r>
                  </m:oMath>
                </a14:m>
                <a:endParaRPr lang="cs-CZ" altLang="cs-CZ" sz="9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Nebudeme psát index </a:t>
                </a:r>
                <a14:m>
                  <m:oMath xmlns:m="http://schemas.openxmlformats.org/officeDocument/2006/math">
                    <m:r>
                      <a:rPr lang="cs-CZ" altLang="cs-CZ" sz="9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cs-CZ" altLang="cs-CZ" sz="9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rozepíšeme složkově: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9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  <m:sub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cs-CZ" altLang="cs-CZ" sz="9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cs-CZ" altLang="cs-CZ" sz="9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9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  <m:r>
                      <a:rPr lang="cs-CZ" altLang="cs-CZ" sz="9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cs-CZ" altLang="cs-CZ" sz="9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9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cs-CZ" altLang="cs-CZ" sz="9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9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cs-CZ" altLang="cs-CZ" sz="9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9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cs-CZ" altLang="cs-CZ" sz="9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9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altLang="cs-CZ" sz="9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9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9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cs-CZ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cs-CZ" altLang="cs-CZ" sz="9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𝑗𝑟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altLang="cs-CZ" sz="9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kde je zaveden </a:t>
                </a:r>
                <a:r>
                  <a:rPr lang="cs-CZ" altLang="cs-CZ" sz="128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tenzor setrvačnosti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12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12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cs-CZ" altLang="cs-CZ" sz="12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𝑗𝑟</m:t>
                        </m:r>
                      </m:sub>
                    </m:sSub>
                  </m:oMath>
                </a14:m>
                <a:endParaRPr lang="cs-CZ" altLang="cs-CZ" sz="1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9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5"/>
                <a:stretch>
                  <a:fillRect l="-951" t="-5278" r="-439" b="-23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7.8.1 Tenzor setrvačnosti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</a:t>
                </a:r>
                <a:r>
                  <a:rPr lang="cs-CZ" altLang="cs-CZ" sz="28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labor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 soustava)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cs-CZ" altLang="cs-CZ" sz="3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cs-CZ" altLang="cs-CZ" sz="3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altLang="cs-CZ" sz="3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3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𝑗𝑟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11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cs-CZ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23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cs-CZ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e>
                    </m:nary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altLang="cs-CZ" sz="32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22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31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33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 </a:t>
                </a:r>
                <a:r>
                  <a:rPr lang="en-US" altLang="cs-CZ" sz="32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po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</a:t>
                </a:r>
                <a:r>
                  <a:rPr lang="en-US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om plat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altLang="cs-CZ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𝑀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3"/>
                <a:stretch>
                  <a:fillRect l="-1097" t="-4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7.8.1 Tenzor setrvačnosti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</a:t>
                </a:r>
                <a:r>
                  <a:rPr lang="cs-CZ" altLang="cs-CZ" sz="28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labor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 soustava)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altLang="cs-CZ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cs-CZ" alt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altLang="cs-C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cs-CZ" altLang="cs-CZ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altLang="cs-CZ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𝑗</m:t>
                              </m:r>
                              <m:r>
                                <a:rPr lang="cs-CZ" altLang="cs-CZ" sz="3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𝑀</m:t>
                          </m:r>
                        </m:e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</m:t>
                      </m:r>
                    </m:oMath>
                  </m:oMathPara>
                </a14:m>
                <a:endParaRPr lang="cs-CZ" altLang="cs-CZ" sz="6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 </a:t>
                </a:r>
                <a:r>
                  <a:rPr lang="cs-CZ" altLang="cs-CZ" sz="28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labor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 soustavě ukazuje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</m:acc>
                    <m:r>
                      <a:rPr lang="cs-CZ" altLang="cs-CZ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pokaždé na jinou částici.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Náprava: počítat v soustavě otáčející se s TT.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1) značíme složky vektorů jinak;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2) k časové derivaci přibyde člen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cs-CZ" alt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r>
                      <a:rPr lang="cs-CZ" alt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…</m:t>
                    </m:r>
                  </m:oMath>
                </a14:m>
                <a:endParaRPr lang="cs-CZ" altLang="cs-CZ" sz="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3"/>
                <a:stretch>
                  <a:fillRect l="-1097" t="-3472" b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(7.8.1) Tenzor setrvačnosti </a:t>
                </a:r>
                <a:r>
                  <a:rPr lang="cs-CZ" altLang="cs-CZ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(soustava TT)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𝜉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cs-CZ" altLang="cs-CZ" sz="38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𝜉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altLang="cs-CZ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𝛺</m:t>
                            </m:r>
                          </m:e>
                          <m:sub>
                            <m: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𝜉</m:t>
                        </m:r>
                      </m:e>
                      <m:sub>
                        <m: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cs-CZ" altLang="cs-CZ" sz="3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8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altLang="cs-CZ" sz="3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l-GR" altLang="cs-CZ" sz="3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𝛺</m:t>
                                </m:r>
                              </m:e>
                              <m:sub>
                                <m:r>
                                  <a:rPr lang="cs-CZ" altLang="cs-CZ" sz="3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𝐽</m:t>
                            </m:r>
                          </m:e>
                          <m:sub>
                            <m:r>
                              <a:rPr lang="cs-CZ" altLang="cs-CZ" sz="3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11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23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e>
                    </m:nary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altLang="cs-CZ" sz="32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22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31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33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  </m:t>
                    </m:r>
                    <m:sSub>
                      <m:sSub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en-US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  <m:sup/>
                      <m:e>
                        <m:r>
                          <a:rPr lang="cs-CZ" altLang="cs-CZ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cs-CZ" altLang="cs-C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US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mom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 </a:t>
                </a:r>
                <a:r>
                  <a:rPr lang="cs-CZ" altLang="cs-CZ" sz="32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setrv</a:t>
                </a: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 vůči osám;  deviační momenty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2"/>
                <a:stretch>
                  <a:fillRect l="-1097" t="-34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7.8.2 Eulerovy rovnice</a:t>
                </a:r>
                <a:endParaRPr lang="cs-CZ" altLang="cs-CZ" sz="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dirty="0" smtClean="0">
                    <a:cs typeface="Calibri" panose="020F0502020204030204" pitchFamily="34" charset="0"/>
                    <a:sym typeface="Symbol" panose="05050102010706020507" pitchFamily="18" charset="2"/>
                  </a:rPr>
                  <a:t>Čas. změna: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</m:acc>
                    <m:r>
                      <a:rPr lang="cs-CZ" alt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Pro moment hybnosti: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2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</m:acc>
                      <m:r>
                        <a:rPr lang="cs-CZ" alt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</m:e>
                      </m:acc>
                      <m:r>
                        <a:rPr lang="cs-CZ" altLang="cs-CZ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neboli</a:t>
                </a:r>
                <a:endParaRPr lang="en-US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3"/>
                <a:stretch>
                  <a:fillRect l="-1097" t="-34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Tenzor setrvačnosti, </a:t>
            </a:r>
            <a:b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7.8.2 Eulerovy rovnice</a:t>
                </a:r>
                <a:endParaRPr lang="cs-CZ" altLang="cs-CZ" sz="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altLang="cs-CZ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cs-CZ" alt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200" i="1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</m:acc>
                      <m:r>
                        <a:rPr lang="cs-CZ" alt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</m:e>
                      </m:acc>
                      <m:r>
                        <a:rPr lang="cs-CZ" altLang="cs-CZ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cs-CZ" alt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neboli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sSub>
                          <m:sSubPr>
                            <m:ctrlPr>
                              <a:rPr lang="en-US" altLang="cs-CZ" sz="3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cs-CZ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cs-CZ" sz="32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cs-CZ" altLang="cs-CZ" sz="3200" i="1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cs-C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, …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resp. po dosazení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cs-CZ" altLang="cs-CZ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cs-CZ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l-GR" altLang="cs-C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𝛺</m:t>
                            </m:r>
                          </m:e>
                          <m:sub>
                            <m:r>
                              <a:rPr lang="cs-CZ" altLang="cs-C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cs-CZ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𝐽</m:t>
                        </m:r>
                      </m:e>
                      <m:sub>
                        <m:r>
                          <a:rPr lang="cs-CZ" alt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𝑗𝑘</m:t>
                        </m:r>
                      </m:sub>
                    </m:sSub>
                  </m:oMath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výsledek: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2" y="1690688"/>
                <a:ext cx="8335624" cy="4384647"/>
              </a:xfrm>
              <a:blipFill rotWithShape="0">
                <a:blip r:embed="rId2"/>
                <a:stretch>
                  <a:fillRect l="-1097" t="-34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4790"/>
          </a:xfrm>
        </p:spPr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7.8 </a:t>
            </a: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  <a:sym typeface="Symbol" panose="05050102010706020507" pitchFamily="18" charset="2"/>
              </a:rPr>
              <a:t>Eulerovy rovnice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386304" y="1442113"/>
                <a:ext cx="8335624" cy="4384647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800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7.8.2 Eulerovy rovnice</a:t>
                </a:r>
                <a:endParaRPr lang="cs-CZ" altLang="cs-CZ" sz="28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32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11</m:t>
                          </m:r>
                        </m:sub>
                      </m:sSub>
                      <m:f>
                        <m:fPr>
                          <m:ctrlPr>
                            <a:rPr lang="cs-CZ" altLang="cs-CZ" sz="32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altLang="cs-CZ" sz="32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l-GR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l-GR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cs-CZ" sz="32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l-GR" alt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altLang="cs-CZ" sz="32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3200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d</m:t>
                          </m:r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altLang="cs-CZ" sz="3200" i="1" dirty="0" smtClean="0">
                  <a:latin typeface="Cambria Math" panose="020405030504060302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31</m:t>
                          </m:r>
                        </m:sub>
                      </m:sSub>
                      <m:r>
                        <a:rPr lang="en-US" altLang="cs-CZ" sz="3200" i="1" dirty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cs-CZ" sz="3200" i="1" dirty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cs-CZ" altLang="cs-CZ" sz="3200" i="1" dirty="0" smtClean="0">
                  <a:latin typeface="Cambria Math" panose="02040503050406030204" pitchFamily="18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−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−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−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𝛺</m:t>
                          </m:r>
                        </m:e>
                        <m:sub>
                          <m:r>
                            <a:rPr lang="en-US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𝐽</m:t>
                          </m:r>
                        </m:e>
                        <m:sub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altLang="cs-CZ" sz="32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alt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  <m:sub>
                          <m:r>
                            <a:rPr lang="cs-CZ" altLang="cs-CZ" sz="32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cs-CZ" sz="32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 analogicky ostatní složky.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Tři nelineární diferenciální rovnice pro tři neznámé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</m:t>
                    </m:r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en-US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cs-CZ" altLang="cs-CZ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;</m:t>
                    </m:r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l-GR" alt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𝛺</m:t>
                        </m:r>
                      </m:e>
                      <m:sub>
                        <m:r>
                          <a:rPr lang="en-US" altLang="cs-CZ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altLang="cs-CZ" sz="32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.</a:t>
                </a:r>
                <a:endParaRPr lang="cs-CZ" altLang="cs-CZ" sz="32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04" y="1442113"/>
                <a:ext cx="8335624" cy="4384647"/>
              </a:xfrm>
              <a:blipFill rotWithShape="0">
                <a:blip r:embed="rId2"/>
                <a:stretch>
                  <a:fillRect l="-1096" t="-3616" b="-4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(7.1.2) Střed hmotnosti apod.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b="1" i="1" dirty="0" smtClean="0"/>
              <a:t>Těžiště:</a:t>
            </a:r>
            <a:r>
              <a:rPr lang="cs-CZ" altLang="cs-CZ" sz="3200" dirty="0" smtClean="0"/>
              <a:t> umístění výslednice silového pole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V homogenním poli splývá s těžištěm;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v nehomogenním poli záleží na poloze tělesa.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b="1" i="1" dirty="0" smtClean="0"/>
              <a:t>Metacentrum:</a:t>
            </a:r>
            <a:r>
              <a:rPr lang="cs-CZ" altLang="cs-CZ" sz="3200" dirty="0" smtClean="0"/>
              <a:t> těžiště potopené části lodi, myšlené naplněné vodou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200" dirty="0" smtClean="0"/>
              <a:t>Podrobnosti později (7.4.5)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7.1.3 Věta o hybnosti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Síly i </a:t>
                </a:r>
                <a:r>
                  <a:rPr lang="cs-CZ" altLang="cs-CZ" sz="3200" dirty="0"/>
                  <a:t>hybnosti </a:t>
                </a:r>
                <a:r>
                  <a:rPr lang="cs-CZ" altLang="cs-CZ" sz="3200" dirty="0" smtClean="0"/>
                  <a:t>ve 2NZ jsou aditivní </a:t>
                </a:r>
                <a:r>
                  <a:rPr lang="cs-CZ" altLang="cs-CZ" sz="3200" dirty="0" smtClean="0">
                    <a:sym typeface="Symbol" panose="05050102010706020507" pitchFamily="18" charset="2"/>
                  </a:rPr>
                  <a:t></a:t>
                </a:r>
                <a:r>
                  <a:rPr lang="cs-CZ" altLang="cs-CZ" sz="3200" dirty="0" smtClean="0"/>
                  <a:t>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lze přímo zobecnit: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3200" i="1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i="1" dirty="0" smtClean="0"/>
                  <a:t>Časová změna hybnosti soustavy je rovna výslednici </a:t>
                </a:r>
                <a:r>
                  <a:rPr lang="cs-CZ" altLang="cs-CZ" sz="3200" b="1" i="1" dirty="0" smtClean="0"/>
                  <a:t>vnějších </a:t>
                </a:r>
                <a:r>
                  <a:rPr lang="cs-CZ" altLang="cs-CZ" sz="3200" i="1" dirty="0" smtClean="0"/>
                  <a:t>sil</a:t>
                </a:r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(výslednice vnitřních sil je nulová podle </a:t>
                </a:r>
                <a:r>
                  <a:rPr lang="cs-CZ" altLang="cs-CZ" sz="3200" dirty="0"/>
                  <a:t>3</a:t>
                </a:r>
                <a:r>
                  <a:rPr lang="cs-CZ" altLang="cs-CZ" sz="3200" dirty="0" smtClean="0"/>
                  <a:t>NZ)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/>
                  <a:t>Též známa jako „první věta impulzová“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7886700" cy="4351338"/>
              </a:xfrm>
              <a:blipFill rotWithShape="0">
                <a:blip r:embed="rId2"/>
                <a:stretch>
                  <a:fillRect l="-541" t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7.1.4 Věta o momentu hybnosti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Momenty sil i momenty hybnosti jsou aditivní,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poloha nikoli, ale máme štěstí: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altLang="cs-C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altLang="cs-CZ" sz="3200" dirty="0"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cs-CZ" altLang="cs-CZ" sz="3200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altLang="cs-CZ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cs-CZ" altLang="cs-C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cs-CZ" altLang="cs-CZ" sz="3200" i="1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i="1" dirty="0" smtClean="0"/>
                  <a:t>Časová změna momentu hybnosti soustavy je rovna výslednici momentu </a:t>
                </a:r>
                <a:r>
                  <a:rPr lang="cs-CZ" altLang="cs-CZ" sz="3200" b="1" i="1" dirty="0" smtClean="0"/>
                  <a:t>vnějších </a:t>
                </a:r>
                <a:r>
                  <a:rPr lang="cs-CZ" altLang="cs-CZ" sz="3200" i="1" dirty="0" smtClean="0"/>
                  <a:t>sil</a:t>
                </a:r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(moment výslednice vnitřních sil je nulový např. jsou-li tyto síly centrální)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Též známa jako „druhá věta impulzová“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 r="-837" b="-4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7.1.5 Kinetická energie; Königova věta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Celková kinetická energie je součtem dílčích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3200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sz="3200" b="0" i="0" dirty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altLang="cs-CZ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altLang="cs-CZ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altLang="cs-CZ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altLang="cs-CZ" sz="3200" i="1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V těžišťové soustavě: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cs-CZ" sz="3200" i="1" dirty="0" smtClean="0"/>
                  <a:t>, </a:t>
                </a:r>
                <a:r>
                  <a:rPr lang="cs-CZ" altLang="cs-CZ" sz="3200" dirty="0" smtClean="0"/>
                  <a:t>hmot. střed:</a:t>
                </a:r>
                <a:r>
                  <a:rPr lang="cs-CZ" altLang="cs-CZ" sz="3200" i="1" dirty="0" smtClean="0"/>
                  <a:t>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cs-CZ" altLang="cs-CZ" sz="3200" i="1" dirty="0" smtClean="0"/>
                  <a:t> 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3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cs-CZ" altLang="cs-CZ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altLang="cs-CZ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32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altLang="cs-CZ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sz="3200" dirty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cs-CZ" altLang="cs-CZ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cs-CZ" altLang="cs-CZ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altLang="cs-CZ" sz="3200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/>
                          <m:sup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cs-CZ" altLang="cs-CZ" sz="3200" dirty="0" smtClean="0"/>
                  <a:t>=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alt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l-GR" altLang="cs-CZ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cs-CZ" altLang="cs-CZ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altLang="cs-CZ" sz="3200" dirty="0" smtClean="0"/>
                  <a:t>+2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cs-CZ" altLang="cs-CZ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cs-CZ" altLang="cs-CZ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cs-CZ" altLang="cs-CZ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cs-CZ" altLang="cs-CZ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cs-CZ" sz="32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cs-CZ" altLang="cs-CZ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cs-CZ" altLang="cs-CZ" sz="32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cs-CZ" altLang="cs-CZ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cs-CZ" altLang="cs-CZ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sz="32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altLang="cs-CZ" sz="3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cs-CZ" altLang="cs-CZ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  <m:sub/>
                    </m:sSub>
                  </m:oMath>
                </a14:m>
                <a:endParaRPr lang="cs-CZ" altLang="cs-CZ" sz="3200" dirty="0" smtClean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7.1.5 Kinetická energie; Königova věta</a:t>
            </a:r>
            <a:endParaRPr lang="cs-CZ" altLang="cs-CZ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Königova věta: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Celková kinetická energie je součtem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    kinetická energie „těžiště s hmotností </a:t>
                </a:r>
                <a14:m>
                  <m:oMath xmlns:m="http://schemas.openxmlformats.org/officeDocument/2006/math">
                    <m:r>
                      <a:rPr lang="cs-CZ" altLang="cs-CZ" sz="3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altLang="cs-CZ" sz="3200" dirty="0" smtClean="0"/>
                  <a:t>“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3200" dirty="0" smtClean="0"/>
                  <a:t>+ součet kin. energií částic vůči těžišti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32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47851"/>
                <a:ext cx="8016586" cy="4351338"/>
              </a:xfrm>
              <a:blipFill rotWithShape="0">
                <a:blip r:embed="rId2"/>
                <a:stretch>
                  <a:fillRect l="-532" t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55454" y="6396107"/>
            <a:ext cx="3086100" cy="365125"/>
          </a:xfrm>
        </p:spPr>
        <p:txBody>
          <a:bodyPr/>
          <a:lstStyle/>
          <a:p>
            <a:r>
              <a:rPr lang="cs-CZ" altLang="cs-CZ" sz="9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9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13767</TotalTime>
  <Words>1147</Words>
  <Application>Microsoft Office PowerPoint</Application>
  <PresentationFormat>Předvádění na obrazovce (4:3)</PresentationFormat>
  <Paragraphs>442</Paragraphs>
  <Slides>46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60" baseType="lpstr">
      <vt:lpstr>Arial Unicode MS</vt:lpstr>
      <vt:lpstr>Arial</vt:lpstr>
      <vt:lpstr>Book Antiqua</vt:lpstr>
      <vt:lpstr>Calibri</vt:lpstr>
      <vt:lpstr>Calibri Light</vt:lpstr>
      <vt:lpstr>Cambria Math</vt:lpstr>
      <vt:lpstr>Comic Sans MS</vt:lpstr>
      <vt:lpstr>Symbol</vt:lpstr>
      <vt:lpstr>Times New Roman</vt:lpstr>
      <vt:lpstr>Trebuchet MS</vt:lpstr>
      <vt:lpstr>Wingdings</vt:lpstr>
      <vt:lpstr>Wingdings 2</vt:lpstr>
      <vt:lpstr>HDOfficeLightV0</vt:lpstr>
      <vt:lpstr>Motiv Office</vt:lpstr>
      <vt:lpstr>Prezentace aplikace PowerPoint</vt:lpstr>
      <vt:lpstr>7.1 Soustava hmotných bodů</vt:lpstr>
      <vt:lpstr>(7.1) Soustava hmotných bodů</vt:lpstr>
      <vt:lpstr>7.1.2 Střed hmotnosti apod.</vt:lpstr>
      <vt:lpstr>(7.1.2) Střed hmotnosti apod.</vt:lpstr>
      <vt:lpstr>7.1.3 Věta o hybnosti</vt:lpstr>
      <vt:lpstr>7.1.4 Věta o momentu hybnosti</vt:lpstr>
      <vt:lpstr>7.1.5 Kinetická energie; Königova věta</vt:lpstr>
      <vt:lpstr>7.1.5 Kinetická energie; Königova věta</vt:lpstr>
      <vt:lpstr>7.1.6 Zákony zachování</vt:lpstr>
      <vt:lpstr>7.1.7 Srážka částic (ráz)</vt:lpstr>
      <vt:lpstr>7.2 Tuhé těleso (TT): pojem</vt:lpstr>
      <vt:lpstr>7.2 Tuhé těleso (TT): pojem</vt:lpstr>
      <vt:lpstr>(7.2) Tuhé těleso (TT): pojem</vt:lpstr>
      <vt:lpstr>7.3 Kinematika tuhého tělesa</vt:lpstr>
      <vt:lpstr>7.3.1 Obecné přemístění</vt:lpstr>
      <vt:lpstr>(7.3.1) Obecné přemístění</vt:lpstr>
      <vt:lpstr>7.3.2 Kinematický šroub</vt:lpstr>
      <vt:lpstr>(7.3.2) Kinematický šroub </vt:lpstr>
      <vt:lpstr>7.3.3 d‘Alembertova věta</vt:lpstr>
      <vt:lpstr>7.4 Dynamika TT; skládání sil</vt:lpstr>
      <vt:lpstr>7.4.1 Vázaný vektor</vt:lpstr>
      <vt:lpstr>7.4.2 Klouzavý vektor</vt:lpstr>
      <vt:lpstr>(7.4.2) Klouzavý vektor</vt:lpstr>
      <vt:lpstr>7.4.3 Skládání klouzavých vektorů (sil); silová dvojice</vt:lpstr>
      <vt:lpstr>(7.4.3) Skládání sil</vt:lpstr>
      <vt:lpstr>(7.4.3) Skládání sil</vt:lpstr>
      <vt:lpstr>7.4.3 Skládání klouzavých vektorů</vt:lpstr>
      <vt:lpstr>7.4.3 Skládání klouzavých vektorů</vt:lpstr>
      <vt:lpstr>(7.4.3 Skládání klouzavých vektorů)</vt:lpstr>
      <vt:lpstr>7.4.3 Skládání klouzavých vektorů</vt:lpstr>
      <vt:lpstr>7.4.5 Těžiště; metacentrum apod.</vt:lpstr>
      <vt:lpstr>7.5 Dynamika T T</vt:lpstr>
      <vt:lpstr>(7.5 Dynamika T T)</vt:lpstr>
      <vt:lpstr>7.6 Rovnováha T T</vt:lpstr>
      <vt:lpstr>7.7 Rotace T T kolem pevné osy</vt:lpstr>
      <vt:lpstr>7.7 Rotace T T kolem pevné osy</vt:lpstr>
      <vt:lpstr>(7.7 Rotace T T kolem pevné osy)</vt:lpstr>
      <vt:lpstr>(7.7 Rotace T T kolem pevné osy)</vt:lpstr>
      <vt:lpstr>7.8 Tenzor setrvačnosti,  Eulerovy rovnice</vt:lpstr>
      <vt:lpstr>7.8 Tenzor setrvačnosti,  Eulerovy rovnice</vt:lpstr>
      <vt:lpstr>7.8 Tenzor setrvačnosti,  Eulerovy rovnice</vt:lpstr>
      <vt:lpstr>7.8 Tenzor setrvačnosti,  Eulerovy rovnice</vt:lpstr>
      <vt:lpstr>7.8 Tenzor setrvačnosti,  Eulerovy rovnice</vt:lpstr>
      <vt:lpstr>7.8 Tenzor setrvačnosti,  Eulerovy rovnice</vt:lpstr>
      <vt:lpstr>7.8 Eulerovy rovnice</vt:lpstr>
    </vt:vector>
  </TitlesOfParts>
  <Company>MFF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Obdržálek</dc:creator>
  <cp:lastModifiedBy>Jan Obdrzalek</cp:lastModifiedBy>
  <cp:revision>758</cp:revision>
  <cp:lastPrinted>2014-03-09T18:11:39Z</cp:lastPrinted>
  <dcterms:created xsi:type="dcterms:W3CDTF">2010-10-29T03:57:00Z</dcterms:created>
  <dcterms:modified xsi:type="dcterms:W3CDTF">2018-05-11T21:42:43Z</dcterms:modified>
</cp:coreProperties>
</file>